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7"/>
  </p:notesMasterIdLst>
  <p:sldIdLst>
    <p:sldId id="285" r:id="rId2"/>
    <p:sldId id="296" r:id="rId3"/>
    <p:sldId id="323" r:id="rId4"/>
    <p:sldId id="294" r:id="rId5"/>
    <p:sldId id="293" r:id="rId6"/>
    <p:sldId id="299" r:id="rId7"/>
    <p:sldId id="333" r:id="rId8"/>
    <p:sldId id="334" r:id="rId9"/>
    <p:sldId id="300" r:id="rId10"/>
    <p:sldId id="302" r:id="rId11"/>
    <p:sldId id="301" r:id="rId12"/>
    <p:sldId id="295" r:id="rId13"/>
    <p:sldId id="304" r:id="rId14"/>
    <p:sldId id="306" r:id="rId15"/>
    <p:sldId id="340" r:id="rId16"/>
    <p:sldId id="341" r:id="rId17"/>
    <p:sldId id="309" r:id="rId18"/>
    <p:sldId id="337" r:id="rId19"/>
    <p:sldId id="338" r:id="rId20"/>
    <p:sldId id="320" r:id="rId21"/>
    <p:sldId id="327" r:id="rId22"/>
    <p:sldId id="330" r:id="rId23"/>
    <p:sldId id="339" r:id="rId24"/>
    <p:sldId id="322" r:id="rId25"/>
    <p:sldId id="329" r:id="rId26"/>
    <p:sldId id="328" r:id="rId27"/>
    <p:sldId id="291" r:id="rId28"/>
    <p:sldId id="290" r:id="rId29"/>
    <p:sldId id="318" r:id="rId30"/>
    <p:sldId id="314" r:id="rId31"/>
    <p:sldId id="312" r:id="rId32"/>
    <p:sldId id="317" r:id="rId33"/>
    <p:sldId id="319" r:id="rId34"/>
    <p:sldId id="321" r:id="rId35"/>
    <p:sldId id="331"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AD9B8-4AC7-5DBC-AA23-11A9B427F183}" name="Lina Horriar" initials="LH" userId="94cc87581e71a7f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ne Rott" initials="NR" lastIdx="2" clrIdx="0">
    <p:extLst>
      <p:ext uri="{19B8F6BF-5375-455C-9EA6-DF929625EA0E}">
        <p15:presenceInfo xmlns:p15="http://schemas.microsoft.com/office/powerpoint/2012/main" userId="Nadine R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22B"/>
    <a:srgbClr val="E30613"/>
    <a:srgbClr val="FFD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6" autoAdjust="0"/>
    <p:restoredTop sz="86234" autoAdjust="0"/>
  </p:normalViewPr>
  <p:slideViewPr>
    <p:cSldViewPr snapToGrid="0">
      <p:cViewPr varScale="1">
        <p:scale>
          <a:sx n="126" d="100"/>
          <a:sy n="126" d="100"/>
        </p:scale>
        <p:origin x="108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3780507926648E-2"/>
          <c:y val="1.2464746604951449E-2"/>
          <c:w val="0.88911171259842525"/>
          <c:h val="0.90184566736541683"/>
        </c:manualLayout>
      </c:layout>
      <c:barChart>
        <c:barDir val="bar"/>
        <c:grouping val="clustered"/>
        <c:varyColors val="0"/>
        <c:ser>
          <c:idx val="0"/>
          <c:order val="0"/>
          <c:tx>
            <c:strRef>
              <c:f>Tabelle1!$A$2</c:f>
              <c:strCache>
                <c:ptCount val="1"/>
                <c:pt idx="0">
                  <c:v>Sonstiges</c:v>
                </c:pt>
              </c:strCache>
            </c:strRef>
          </c:tx>
          <c:spPr>
            <a:solidFill>
              <a:schemeClr val="accent1"/>
            </a:solidFill>
            <a:ln>
              <a:noFill/>
            </a:ln>
            <a:effectLst/>
          </c:spPr>
          <c:invertIfNegative val="0"/>
          <c:cat>
            <c:strRef>
              <c:f>Tabelle1!$B$1</c:f>
              <c:strCache>
                <c:ptCount val="1"/>
                <c:pt idx="0">
                  <c:v>Spalte2</c:v>
                </c:pt>
              </c:strCache>
            </c:strRef>
          </c:cat>
          <c:val>
            <c:numRef>
              <c:f>Tabelle1!$B$2</c:f>
              <c:numCache>
                <c:formatCode>General</c:formatCode>
                <c:ptCount val="1"/>
                <c:pt idx="0">
                  <c:v>7</c:v>
                </c:pt>
              </c:numCache>
            </c:numRef>
          </c:val>
          <c:extLst>
            <c:ext xmlns:c16="http://schemas.microsoft.com/office/drawing/2014/chart" uri="{C3380CC4-5D6E-409C-BE32-E72D297353CC}">
              <c16:uniqueId val="{00000000-227D-4942-B49C-F3D412D8A20B}"/>
            </c:ext>
          </c:extLst>
        </c:ser>
        <c:ser>
          <c:idx val="1"/>
          <c:order val="1"/>
          <c:tx>
            <c:strRef>
              <c:f>Tabelle1!$A$3</c:f>
              <c:strCache>
                <c:ptCount val="1"/>
                <c:pt idx="0">
                  <c:v>Grippe</c:v>
                </c:pt>
              </c:strCache>
            </c:strRef>
          </c:tx>
          <c:spPr>
            <a:solidFill>
              <a:schemeClr val="accent2"/>
            </a:solidFill>
            <a:ln>
              <a:noFill/>
            </a:ln>
            <a:effectLst/>
          </c:spPr>
          <c:invertIfNegative val="0"/>
          <c:cat>
            <c:strRef>
              <c:f>Tabelle1!$B$1</c:f>
              <c:strCache>
                <c:ptCount val="1"/>
                <c:pt idx="0">
                  <c:v>Spalte2</c:v>
                </c:pt>
              </c:strCache>
            </c:strRef>
          </c:cat>
          <c:val>
            <c:numRef>
              <c:f>Tabelle1!$B$3</c:f>
              <c:numCache>
                <c:formatCode>General</c:formatCode>
                <c:ptCount val="1"/>
                <c:pt idx="0">
                  <c:v>9</c:v>
                </c:pt>
              </c:numCache>
            </c:numRef>
          </c:val>
          <c:extLst>
            <c:ext xmlns:c16="http://schemas.microsoft.com/office/drawing/2014/chart" uri="{C3380CC4-5D6E-409C-BE32-E72D297353CC}">
              <c16:uniqueId val="{0000000A-227D-4942-B49C-F3D412D8A20B}"/>
            </c:ext>
          </c:extLst>
        </c:ser>
        <c:ser>
          <c:idx val="2"/>
          <c:order val="2"/>
          <c:tx>
            <c:strRef>
              <c:f>Tabelle1!$A$4</c:f>
              <c:strCache>
                <c:ptCount val="1"/>
                <c:pt idx="0">
                  <c:v>Diabetes</c:v>
                </c:pt>
              </c:strCache>
            </c:strRef>
          </c:tx>
          <c:spPr>
            <a:solidFill>
              <a:schemeClr val="accent3"/>
            </a:solidFill>
            <a:ln>
              <a:noFill/>
            </a:ln>
            <a:effectLst/>
          </c:spPr>
          <c:invertIfNegative val="0"/>
          <c:cat>
            <c:strRef>
              <c:f>Tabelle1!$B$1</c:f>
              <c:strCache>
                <c:ptCount val="1"/>
                <c:pt idx="0">
                  <c:v>Spalte2</c:v>
                </c:pt>
              </c:strCache>
            </c:strRef>
          </c:cat>
          <c:val>
            <c:numRef>
              <c:f>Tabelle1!$B$4</c:f>
              <c:numCache>
                <c:formatCode>General</c:formatCode>
                <c:ptCount val="1"/>
                <c:pt idx="0">
                  <c:v>11</c:v>
                </c:pt>
              </c:numCache>
            </c:numRef>
          </c:val>
          <c:extLst>
            <c:ext xmlns:c16="http://schemas.microsoft.com/office/drawing/2014/chart" uri="{C3380CC4-5D6E-409C-BE32-E72D297353CC}">
              <c16:uniqueId val="{0000000B-227D-4942-B49C-F3D412D8A20B}"/>
            </c:ext>
          </c:extLst>
        </c:ser>
        <c:ser>
          <c:idx val="3"/>
          <c:order val="3"/>
          <c:tx>
            <c:strRef>
              <c:f>Tabelle1!$A$5</c:f>
              <c:strCache>
                <c:ptCount val="1"/>
                <c:pt idx="0">
                  <c:v>Alzheimer</c:v>
                </c:pt>
              </c:strCache>
            </c:strRef>
          </c:tx>
          <c:spPr>
            <a:solidFill>
              <a:schemeClr val="accent4"/>
            </a:solidFill>
            <a:ln>
              <a:noFill/>
            </a:ln>
            <a:effectLst/>
          </c:spPr>
          <c:invertIfNegative val="0"/>
          <c:cat>
            <c:strRef>
              <c:f>Tabelle1!$B$1</c:f>
              <c:strCache>
                <c:ptCount val="1"/>
                <c:pt idx="0">
                  <c:v>Spalte2</c:v>
                </c:pt>
              </c:strCache>
            </c:strRef>
          </c:cat>
          <c:val>
            <c:numRef>
              <c:f>Tabelle1!$B$5</c:f>
              <c:numCache>
                <c:formatCode>General</c:formatCode>
                <c:ptCount val="1"/>
                <c:pt idx="0">
                  <c:v>12</c:v>
                </c:pt>
              </c:numCache>
            </c:numRef>
          </c:val>
          <c:extLst>
            <c:ext xmlns:c16="http://schemas.microsoft.com/office/drawing/2014/chart" uri="{C3380CC4-5D6E-409C-BE32-E72D297353CC}">
              <c16:uniqueId val="{0000000C-227D-4942-B49C-F3D412D8A20B}"/>
            </c:ext>
          </c:extLst>
        </c:ser>
        <c:ser>
          <c:idx val="4"/>
          <c:order val="4"/>
          <c:tx>
            <c:strRef>
              <c:f>Tabelle1!$A$6</c:f>
              <c:strCache>
                <c:ptCount val="1"/>
                <c:pt idx="0">
                  <c:v>Verletzungen</c:v>
                </c:pt>
              </c:strCache>
            </c:strRef>
          </c:tx>
          <c:spPr>
            <a:solidFill>
              <a:schemeClr val="accent5"/>
            </a:solidFill>
            <a:ln>
              <a:noFill/>
            </a:ln>
            <a:effectLst/>
          </c:spPr>
          <c:invertIfNegative val="0"/>
          <c:cat>
            <c:strRef>
              <c:f>Tabelle1!$B$1</c:f>
              <c:strCache>
                <c:ptCount val="1"/>
                <c:pt idx="0">
                  <c:v>Spalte2</c:v>
                </c:pt>
              </c:strCache>
            </c:strRef>
          </c:cat>
          <c:val>
            <c:numRef>
              <c:f>Tabelle1!$B$6</c:f>
              <c:numCache>
                <c:formatCode>General</c:formatCode>
                <c:ptCount val="1"/>
                <c:pt idx="0">
                  <c:v>18</c:v>
                </c:pt>
              </c:numCache>
            </c:numRef>
          </c:val>
          <c:extLst>
            <c:ext xmlns:c16="http://schemas.microsoft.com/office/drawing/2014/chart" uri="{C3380CC4-5D6E-409C-BE32-E72D297353CC}">
              <c16:uniqueId val="{0000000D-227D-4942-B49C-F3D412D8A20B}"/>
            </c:ext>
          </c:extLst>
        </c:ser>
        <c:ser>
          <c:idx val="5"/>
          <c:order val="5"/>
          <c:tx>
            <c:strRef>
              <c:f>Tabelle1!$A$7</c:f>
              <c:strCache>
                <c:ptCount val="1"/>
                <c:pt idx="0">
                  <c:v>Atemwegskrankheit</c:v>
                </c:pt>
              </c:strCache>
            </c:strRef>
          </c:tx>
          <c:spPr>
            <a:solidFill>
              <a:schemeClr val="accent6"/>
            </a:solidFill>
            <a:ln>
              <a:noFill/>
            </a:ln>
            <a:effectLst/>
          </c:spPr>
          <c:invertIfNegative val="0"/>
          <c:cat>
            <c:strRef>
              <c:f>Tabelle1!$B$1</c:f>
              <c:strCache>
                <c:ptCount val="1"/>
                <c:pt idx="0">
                  <c:v>Spalte2</c:v>
                </c:pt>
              </c:strCache>
            </c:strRef>
          </c:cat>
          <c:val>
            <c:numRef>
              <c:f>Tabelle1!$B$7</c:f>
              <c:numCache>
                <c:formatCode>General</c:formatCode>
                <c:ptCount val="1"/>
                <c:pt idx="0">
                  <c:v>19</c:v>
                </c:pt>
              </c:numCache>
            </c:numRef>
          </c:val>
          <c:extLst>
            <c:ext xmlns:c16="http://schemas.microsoft.com/office/drawing/2014/chart" uri="{C3380CC4-5D6E-409C-BE32-E72D297353CC}">
              <c16:uniqueId val="{0000000E-227D-4942-B49C-F3D412D8A20B}"/>
            </c:ext>
          </c:extLst>
        </c:ser>
        <c:ser>
          <c:idx val="6"/>
          <c:order val="6"/>
          <c:tx>
            <c:strRef>
              <c:f>Tabelle1!$A$8</c:f>
              <c:strCache>
                <c:ptCount val="1"/>
                <c:pt idx="0">
                  <c:v>Schlaganfall</c:v>
                </c:pt>
              </c:strCache>
            </c:strRef>
          </c:tx>
          <c:spPr>
            <a:solidFill>
              <a:schemeClr val="accent1">
                <a:lumMod val="60000"/>
              </a:schemeClr>
            </a:solidFill>
            <a:ln>
              <a:noFill/>
            </a:ln>
            <a:effectLst/>
          </c:spPr>
          <c:invertIfNegative val="0"/>
          <c:cat>
            <c:strRef>
              <c:f>Tabelle1!$B$1</c:f>
              <c:strCache>
                <c:ptCount val="1"/>
                <c:pt idx="0">
                  <c:v>Spalte2</c:v>
                </c:pt>
              </c:strCache>
            </c:strRef>
          </c:cat>
          <c:val>
            <c:numRef>
              <c:f>Tabelle1!$B$8</c:f>
              <c:numCache>
                <c:formatCode>General</c:formatCode>
                <c:ptCount val="1"/>
                <c:pt idx="0">
                  <c:v>20</c:v>
                </c:pt>
              </c:numCache>
            </c:numRef>
          </c:val>
          <c:extLst>
            <c:ext xmlns:c16="http://schemas.microsoft.com/office/drawing/2014/chart" uri="{C3380CC4-5D6E-409C-BE32-E72D297353CC}">
              <c16:uniqueId val="{0000000F-227D-4942-B49C-F3D412D8A20B}"/>
            </c:ext>
          </c:extLst>
        </c:ser>
        <c:ser>
          <c:idx val="7"/>
          <c:order val="7"/>
          <c:tx>
            <c:strRef>
              <c:f>Tabelle1!$A$9</c:f>
              <c:strCache>
                <c:ptCount val="1"/>
                <c:pt idx="0">
                  <c:v>Plötzlicher Herz-Kreislaufstillstand</c:v>
                </c:pt>
              </c:strCache>
            </c:strRef>
          </c:tx>
          <c:spPr>
            <a:solidFill>
              <a:schemeClr val="accent2">
                <a:lumMod val="60000"/>
              </a:schemeClr>
            </a:solidFill>
            <a:ln>
              <a:noFill/>
            </a:ln>
            <a:effectLst/>
          </c:spPr>
          <c:invertIfNegative val="0"/>
          <c:cat>
            <c:strRef>
              <c:f>Tabelle1!$B$1</c:f>
              <c:strCache>
                <c:ptCount val="1"/>
                <c:pt idx="0">
                  <c:v>Spalte2</c:v>
                </c:pt>
              </c:strCache>
            </c:strRef>
          </c:cat>
          <c:val>
            <c:numRef>
              <c:f>Tabelle1!$B$9</c:f>
              <c:numCache>
                <c:formatCode>General</c:formatCode>
                <c:ptCount val="1"/>
                <c:pt idx="0">
                  <c:v>40</c:v>
                </c:pt>
              </c:numCache>
            </c:numRef>
          </c:val>
          <c:extLst>
            <c:ext xmlns:c16="http://schemas.microsoft.com/office/drawing/2014/chart" uri="{C3380CC4-5D6E-409C-BE32-E72D297353CC}">
              <c16:uniqueId val="{00000010-227D-4942-B49C-F3D412D8A20B}"/>
            </c:ext>
          </c:extLst>
        </c:ser>
        <c:ser>
          <c:idx val="8"/>
          <c:order val="8"/>
          <c:tx>
            <c:strRef>
              <c:f>Tabelle1!$A$10</c:f>
              <c:strCache>
                <c:ptCount val="1"/>
                <c:pt idx="0">
                  <c:v>Herzkrankheit</c:v>
                </c:pt>
              </c:strCache>
            </c:strRef>
          </c:tx>
          <c:spPr>
            <a:solidFill>
              <a:schemeClr val="accent3">
                <a:lumMod val="60000"/>
              </a:schemeClr>
            </a:solidFill>
            <a:ln>
              <a:noFill/>
            </a:ln>
            <a:effectLst/>
          </c:spPr>
          <c:invertIfNegative val="0"/>
          <c:cat>
            <c:strRef>
              <c:f>Tabelle1!$B$1</c:f>
              <c:strCache>
                <c:ptCount val="1"/>
                <c:pt idx="0">
                  <c:v>Spalte2</c:v>
                </c:pt>
              </c:strCache>
            </c:strRef>
          </c:cat>
          <c:val>
            <c:numRef>
              <c:f>Tabelle1!$B$10</c:f>
              <c:numCache>
                <c:formatCode>General</c:formatCode>
                <c:ptCount val="1"/>
                <c:pt idx="0">
                  <c:v>50</c:v>
                </c:pt>
              </c:numCache>
            </c:numRef>
          </c:val>
          <c:extLst>
            <c:ext xmlns:c16="http://schemas.microsoft.com/office/drawing/2014/chart" uri="{C3380CC4-5D6E-409C-BE32-E72D297353CC}">
              <c16:uniqueId val="{00000011-227D-4942-B49C-F3D412D8A20B}"/>
            </c:ext>
          </c:extLst>
        </c:ser>
        <c:ser>
          <c:idx val="9"/>
          <c:order val="9"/>
          <c:tx>
            <c:strRef>
              <c:f>Tabelle1!$A$11</c:f>
              <c:strCache>
                <c:ptCount val="1"/>
                <c:pt idx="0">
                  <c:v>Krebs</c:v>
                </c:pt>
              </c:strCache>
            </c:strRef>
          </c:tx>
          <c:spPr>
            <a:solidFill>
              <a:schemeClr val="accent4">
                <a:lumMod val="60000"/>
              </a:schemeClr>
            </a:solidFill>
            <a:ln>
              <a:noFill/>
            </a:ln>
            <a:effectLst/>
          </c:spPr>
          <c:invertIfNegative val="0"/>
          <c:cat>
            <c:strRef>
              <c:f>Tabelle1!$B$1</c:f>
              <c:strCache>
                <c:ptCount val="1"/>
                <c:pt idx="0">
                  <c:v>Spalte2</c:v>
                </c:pt>
              </c:strCache>
            </c:strRef>
          </c:cat>
          <c:val>
            <c:numRef>
              <c:f>Tabelle1!$B$11</c:f>
              <c:numCache>
                <c:formatCode>General</c:formatCode>
                <c:ptCount val="1"/>
                <c:pt idx="0">
                  <c:v>60</c:v>
                </c:pt>
              </c:numCache>
            </c:numRef>
          </c:val>
          <c:extLst>
            <c:ext xmlns:c16="http://schemas.microsoft.com/office/drawing/2014/chart" uri="{C3380CC4-5D6E-409C-BE32-E72D297353CC}">
              <c16:uniqueId val="{00000012-227D-4942-B49C-F3D412D8A20B}"/>
            </c:ext>
          </c:extLst>
        </c:ser>
        <c:dLbls>
          <c:showLegendKey val="0"/>
          <c:showVal val="0"/>
          <c:showCatName val="0"/>
          <c:showSerName val="0"/>
          <c:showPercent val="0"/>
          <c:showBubbleSize val="0"/>
        </c:dLbls>
        <c:gapWidth val="182"/>
        <c:axId val="378654864"/>
        <c:axId val="378653552"/>
      </c:barChart>
      <c:valAx>
        <c:axId val="378653552"/>
        <c:scaling>
          <c:orientation val="minMax"/>
        </c:scaling>
        <c:delete val="1"/>
        <c:axPos val="b"/>
        <c:numFmt formatCode="General" sourceLinked="1"/>
        <c:majorTickMark val="none"/>
        <c:minorTickMark val="none"/>
        <c:tickLblPos val="nextTo"/>
        <c:crossAx val="378654864"/>
        <c:crosses val="autoZero"/>
        <c:crossBetween val="between"/>
      </c:valAx>
      <c:catAx>
        <c:axId val="378654864"/>
        <c:scaling>
          <c:orientation val="minMax"/>
        </c:scaling>
        <c:delete val="1"/>
        <c:axPos val="l"/>
        <c:numFmt formatCode="General" sourceLinked="1"/>
        <c:majorTickMark val="none"/>
        <c:minorTickMark val="none"/>
        <c:tickLblPos val="nextTo"/>
        <c:crossAx val="378653552"/>
        <c:crosses val="autoZero"/>
        <c:auto val="1"/>
        <c:lblAlgn val="ctr"/>
        <c:lblOffset val="100"/>
        <c:noMultiLvlLbl val="0"/>
      </c:catAx>
      <c:spPr>
        <a:noFill/>
        <a:ln>
          <a:noFill/>
        </a:ln>
        <a:effectLst/>
      </c:spPr>
    </c:plotArea>
    <c:legend>
      <c:legendPos val="l"/>
      <c:legendEntry>
        <c:idx val="0"/>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1"/>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2"/>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3"/>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4"/>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5"/>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6"/>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7"/>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8"/>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9"/>
        <c:txPr>
          <a:bodyPr rot="0" spcFirstLastPara="1" vertOverflow="ellipsis" vert="horz" wrap="square" anchor="ctr" anchorCtr="1"/>
          <a:lstStyle/>
          <a:p>
            <a:pPr>
              <a:defRPr sz="1700" b="1" i="0" u="none" strike="noStrike" kern="1200" baseline="0">
                <a:solidFill>
                  <a:schemeClr val="bg1"/>
                </a:solidFill>
                <a:latin typeface="+mn-lt"/>
                <a:ea typeface="+mn-ea"/>
                <a:cs typeface="+mn-cs"/>
              </a:defRPr>
            </a:pPr>
            <a:endParaRPr lang="de-DE"/>
          </a:p>
        </c:txPr>
      </c:legendEntry>
      <c:layout>
        <c:manualLayout>
          <c:xMode val="edge"/>
          <c:yMode val="edge"/>
          <c:x val="2.7944830151283243E-2"/>
          <c:y val="7.1361819368809448E-2"/>
          <c:w val="0.39437637028047762"/>
          <c:h val="0.778939476771739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8117763067686201E-2"/>
          <c:y val="4.2291550891677916E-2"/>
          <c:w val="0.90142475940507438"/>
          <c:h val="0.72156732194075457"/>
        </c:manualLayout>
      </c:layout>
      <c:barChart>
        <c:barDir val="col"/>
        <c:grouping val="clustered"/>
        <c:varyColors val="0"/>
        <c:ser>
          <c:idx val="0"/>
          <c:order val="0"/>
          <c:tx>
            <c:strRef>
              <c:f>Tabelle1!$B$1</c:f>
              <c:strCache>
                <c:ptCount val="1"/>
                <c:pt idx="0">
                  <c:v>Inzidenz der Laienreanimation</c:v>
                </c:pt>
              </c:strCache>
            </c:strRef>
          </c:tx>
          <c:spPr>
            <a:solidFill>
              <a:schemeClr val="accent5">
                <a:alpha val="70000"/>
              </a:schemeClr>
            </a:solidFill>
            <a:ln>
              <a:noFill/>
            </a:ln>
            <a:effectLst/>
          </c:spPr>
          <c:invertIfNegative val="0"/>
          <c:dLbls>
            <c:delete val="1"/>
          </c:dLbls>
          <c:cat>
            <c:strRef>
              <c:f>Tabelle1!$A$2:$A$11</c:f>
              <c:strCache>
                <c:ptCount val="10"/>
                <c:pt idx="0">
                  <c:v>Tschechien</c:v>
                </c:pt>
                <c:pt idx="1">
                  <c:v>Norwegen</c:v>
                </c:pt>
                <c:pt idx="2">
                  <c:v>Irland</c:v>
                </c:pt>
                <c:pt idx="3">
                  <c:v>Dänemark</c:v>
                </c:pt>
                <c:pt idx="4">
                  <c:v>Schweden</c:v>
                </c:pt>
                <c:pt idx="5">
                  <c:v>Polen</c:v>
                </c:pt>
                <c:pt idx="6">
                  <c:v>Niederlande</c:v>
                </c:pt>
                <c:pt idx="7">
                  <c:v>Frankreich</c:v>
                </c:pt>
                <c:pt idx="8">
                  <c:v>Deutschland</c:v>
                </c:pt>
                <c:pt idx="9">
                  <c:v>Rumänien</c:v>
                </c:pt>
              </c:strCache>
            </c:strRef>
          </c:cat>
          <c:val>
            <c:numRef>
              <c:f>Tabelle1!$B$2:$B$11</c:f>
              <c:numCache>
                <c:formatCode>_(* #,##0.00_);_(* \(#,##0.00\);_(* "-"??_);_(@_)</c:formatCode>
                <c:ptCount val="10"/>
                <c:pt idx="0">
                  <c:v>0.82</c:v>
                </c:pt>
                <c:pt idx="1">
                  <c:v>0.82</c:v>
                </c:pt>
                <c:pt idx="2">
                  <c:v>0.73</c:v>
                </c:pt>
                <c:pt idx="3">
                  <c:v>0.69</c:v>
                </c:pt>
                <c:pt idx="4">
                  <c:v>0.62</c:v>
                </c:pt>
                <c:pt idx="5">
                  <c:v>0.62</c:v>
                </c:pt>
                <c:pt idx="6">
                  <c:v>0.49</c:v>
                </c:pt>
                <c:pt idx="7">
                  <c:v>0.46</c:v>
                </c:pt>
                <c:pt idx="8">
                  <c:v>0.42</c:v>
                </c:pt>
                <c:pt idx="9">
                  <c:v>0.15</c:v>
                </c:pt>
              </c:numCache>
            </c:numRef>
          </c:val>
          <c:extLst>
            <c:ext xmlns:c16="http://schemas.microsoft.com/office/drawing/2014/chart" uri="{C3380CC4-5D6E-409C-BE32-E72D297353CC}">
              <c16:uniqueId val="{00000000-5383-A142-BA60-BBA28B0A8959}"/>
            </c:ext>
          </c:extLst>
        </c:ser>
        <c:dLbls>
          <c:dLblPos val="inEnd"/>
          <c:showLegendKey val="0"/>
          <c:showVal val="1"/>
          <c:showCatName val="0"/>
          <c:showSerName val="0"/>
          <c:showPercent val="0"/>
          <c:showBubbleSize val="0"/>
        </c:dLbls>
        <c:gapWidth val="80"/>
        <c:overlap val="25"/>
        <c:axId val="176447976"/>
        <c:axId val="1"/>
      </c:barChart>
      <c:catAx>
        <c:axId val="1764479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de-DE"/>
          </a:p>
        </c:txPr>
        <c:crossAx val="1764479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Tabelle1!$B$1</c:f>
              <c:strCache>
                <c:ptCount val="1"/>
                <c:pt idx="0">
                  <c:v>Spalte2</c:v>
                </c:pt>
              </c:strCache>
            </c:strRef>
          </c:tx>
          <c:spPr>
            <a:solidFill>
              <a:schemeClr val="accent5"/>
            </a:solidFill>
            <a:ln>
              <a:noFill/>
            </a:ln>
            <a:effectLst/>
          </c:spPr>
          <c:invertIfNegative val="0"/>
          <c:dPt>
            <c:idx val="15"/>
            <c:invertIfNegative val="0"/>
            <c:bubble3D val="0"/>
            <c:spPr>
              <a:solidFill>
                <a:srgbClr val="E4322B"/>
              </a:solidFill>
              <a:ln>
                <a:noFill/>
              </a:ln>
              <a:effectLst/>
            </c:spPr>
            <c:extLst>
              <c:ext xmlns:c16="http://schemas.microsoft.com/office/drawing/2014/chart" uri="{C3380CC4-5D6E-409C-BE32-E72D297353CC}">
                <c16:uniqueId val="{00000001-8EB0-0A4F-98B0-206C84C0FFA8}"/>
              </c:ext>
            </c:extLst>
          </c:dPt>
          <c:cat>
            <c:numRef>
              <c:f>Tabelle1!$A$2:$A$17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Tabelle1!$B$2:$B$17</c:f>
              <c:numCache>
                <c:formatCode>General</c:formatCode>
                <c:ptCount val="16"/>
                <c:pt idx="0">
                  <c:v>14</c:v>
                </c:pt>
                <c:pt idx="1">
                  <c:v>18</c:v>
                </c:pt>
                <c:pt idx="2">
                  <c:v>20</c:v>
                </c:pt>
                <c:pt idx="3">
                  <c:v>28</c:v>
                </c:pt>
                <c:pt idx="4">
                  <c:v>31</c:v>
                </c:pt>
                <c:pt idx="5">
                  <c:v>34</c:v>
                </c:pt>
                <c:pt idx="6">
                  <c:v>37</c:v>
                </c:pt>
                <c:pt idx="7">
                  <c:v>40</c:v>
                </c:pt>
                <c:pt idx="8">
                  <c:v>43</c:v>
                </c:pt>
                <c:pt idx="9">
                  <c:v>40</c:v>
                </c:pt>
                <c:pt idx="10">
                  <c:v>40</c:v>
                </c:pt>
                <c:pt idx="11">
                  <c:v>42</c:v>
                </c:pt>
                <c:pt idx="12">
                  <c:v>51</c:v>
                </c:pt>
                <c:pt idx="13">
                  <c:v>51</c:v>
                </c:pt>
                <c:pt idx="14">
                  <c:v>55</c:v>
                </c:pt>
                <c:pt idx="15">
                  <c:v>65</c:v>
                </c:pt>
              </c:numCache>
            </c:numRef>
          </c:val>
          <c:extLst>
            <c:ext xmlns:c16="http://schemas.microsoft.com/office/drawing/2014/chart" uri="{C3380CC4-5D6E-409C-BE32-E72D297353CC}">
              <c16:uniqueId val="{00000000-61E2-4293-9190-4D1C16E70EB2}"/>
            </c:ext>
          </c:extLst>
        </c:ser>
        <c:dLbls>
          <c:showLegendKey val="0"/>
          <c:showVal val="0"/>
          <c:showCatName val="0"/>
          <c:showSerName val="0"/>
          <c:showPercent val="0"/>
          <c:showBubbleSize val="0"/>
        </c:dLbls>
        <c:gapWidth val="219"/>
        <c:overlap val="-27"/>
        <c:axId val="436718712"/>
        <c:axId val="436717728"/>
      </c:barChart>
      <c:catAx>
        <c:axId val="43671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436717728"/>
        <c:crosses val="autoZero"/>
        <c:auto val="1"/>
        <c:lblAlgn val="ctr"/>
        <c:lblOffset val="100"/>
        <c:noMultiLvlLbl val="0"/>
      </c:catAx>
      <c:valAx>
        <c:axId val="43671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36718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0.05138</cdr:x>
      <cdr:y>0.36088</cdr:y>
    </cdr:from>
    <cdr:to>
      <cdr:x>0.99882</cdr:x>
      <cdr:y>0.36088</cdr:y>
    </cdr:to>
    <cdr:cxnSp macro="">
      <cdr:nvCxnSpPr>
        <cdr:cNvPr id="3" name="Gerade Verbindung 2">
          <a:extLst xmlns:a="http://schemas.openxmlformats.org/drawingml/2006/main">
            <a:ext uri="{FF2B5EF4-FFF2-40B4-BE49-F238E27FC236}">
              <a16:creationId xmlns:a16="http://schemas.microsoft.com/office/drawing/2014/main" id="{72386312-4AEC-698D-8C06-CAC49A669819}"/>
            </a:ext>
          </a:extLst>
        </cdr:cNvPr>
        <cdr:cNvCxnSpPr/>
      </cdr:nvCxnSpPr>
      <cdr:spPr>
        <a:xfrm xmlns:a="http://schemas.openxmlformats.org/drawingml/2006/main">
          <a:off x="458785" y="1760281"/>
          <a:ext cx="8460508" cy="0"/>
        </a:xfrm>
        <a:prstGeom xmlns:a="http://schemas.openxmlformats.org/drawingml/2006/main" prst="line">
          <a:avLst/>
        </a:prstGeom>
        <a:ln xmlns:a="http://schemas.openxmlformats.org/drawingml/2006/main">
          <a:solidFill>
            <a:srgbClr val="E4322B"/>
          </a:solidFill>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E812D-0347-433F-94FF-24B1018626B7}" type="datetimeFigureOut">
              <a:rPr lang="de-DE" smtClean="0"/>
              <a:t>03.02.26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2F503-D6FD-43C6-88F0-429E9DC89BDC}" type="slidenum">
              <a:rPr lang="de-DE" smtClean="0"/>
              <a:t>‹Nr.›</a:t>
            </a:fld>
            <a:endParaRPr lang="de-DE"/>
          </a:p>
        </p:txBody>
      </p:sp>
    </p:spTree>
    <p:extLst>
      <p:ext uri="{BB962C8B-B14F-4D97-AF65-F5344CB8AC3E}">
        <p14:creationId xmlns:p14="http://schemas.microsoft.com/office/powerpoint/2010/main" val="244257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612F503-D6FD-43C6-88F0-429E9DC89BDC}" type="slidenum">
              <a:rPr lang="de-DE" smtClean="0"/>
              <a:t>1</a:t>
            </a:fld>
            <a:endParaRPr lang="de-DE"/>
          </a:p>
        </p:txBody>
      </p:sp>
    </p:spTree>
    <p:extLst>
      <p:ext uri="{BB962C8B-B14F-4D97-AF65-F5344CB8AC3E}">
        <p14:creationId xmlns:p14="http://schemas.microsoft.com/office/powerpoint/2010/main" val="342514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15</a:t>
            </a:fld>
            <a:endParaRPr lang="de-DE"/>
          </a:p>
        </p:txBody>
      </p:sp>
    </p:spTree>
    <p:extLst>
      <p:ext uri="{BB962C8B-B14F-4D97-AF65-F5344CB8AC3E}">
        <p14:creationId xmlns:p14="http://schemas.microsoft.com/office/powerpoint/2010/main" val="352495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21</a:t>
            </a:fld>
            <a:endParaRPr lang="de-DE"/>
          </a:p>
        </p:txBody>
      </p:sp>
    </p:spTree>
    <p:extLst>
      <p:ext uri="{BB962C8B-B14F-4D97-AF65-F5344CB8AC3E}">
        <p14:creationId xmlns:p14="http://schemas.microsoft.com/office/powerpoint/2010/main" val="98458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22</a:t>
            </a:fld>
            <a:endParaRPr lang="de-DE"/>
          </a:p>
        </p:txBody>
      </p:sp>
    </p:spTree>
    <p:extLst>
      <p:ext uri="{BB962C8B-B14F-4D97-AF65-F5344CB8AC3E}">
        <p14:creationId xmlns:p14="http://schemas.microsoft.com/office/powerpoint/2010/main" val="131201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23</a:t>
            </a:fld>
            <a:endParaRPr lang="de-DE"/>
          </a:p>
        </p:txBody>
      </p:sp>
    </p:spTree>
    <p:extLst>
      <p:ext uri="{BB962C8B-B14F-4D97-AF65-F5344CB8AC3E}">
        <p14:creationId xmlns:p14="http://schemas.microsoft.com/office/powerpoint/2010/main" val="2756115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 ist ein möglicher Emotionaler Einstig in die Präsentation!</a:t>
            </a:r>
          </a:p>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27</a:t>
            </a:fld>
            <a:endParaRPr lang="de-DE"/>
          </a:p>
        </p:txBody>
      </p:sp>
    </p:spTree>
    <p:extLst>
      <p:ext uri="{BB962C8B-B14F-4D97-AF65-F5344CB8AC3E}">
        <p14:creationId xmlns:p14="http://schemas.microsoft.com/office/powerpoint/2010/main" val="62300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ist ein möglicher Emotionaler Einstig in die Präsentation!</a:t>
            </a:r>
          </a:p>
        </p:txBody>
      </p:sp>
      <p:sp>
        <p:nvSpPr>
          <p:cNvPr id="4" name="Foliennummernplatzhalter 3"/>
          <p:cNvSpPr>
            <a:spLocks noGrp="1"/>
          </p:cNvSpPr>
          <p:nvPr>
            <p:ph type="sldNum" sz="quarter" idx="5"/>
          </p:nvPr>
        </p:nvSpPr>
        <p:spPr/>
        <p:txBody>
          <a:bodyPr/>
          <a:lstStyle/>
          <a:p>
            <a:fld id="{6612F503-D6FD-43C6-88F0-429E9DC89BDC}" type="slidenum">
              <a:rPr lang="de-DE" smtClean="0"/>
              <a:t>28</a:t>
            </a:fld>
            <a:endParaRPr lang="de-DE"/>
          </a:p>
        </p:txBody>
      </p:sp>
    </p:spTree>
    <p:extLst>
      <p:ext uri="{BB962C8B-B14F-4D97-AF65-F5344CB8AC3E}">
        <p14:creationId xmlns:p14="http://schemas.microsoft.com/office/powerpoint/2010/main" val="203413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a:t>
            </a:fld>
            <a:endParaRPr lang="de-DE"/>
          </a:p>
        </p:txBody>
      </p:sp>
    </p:spTree>
    <p:extLst>
      <p:ext uri="{BB962C8B-B14F-4D97-AF65-F5344CB8AC3E}">
        <p14:creationId xmlns:p14="http://schemas.microsoft.com/office/powerpoint/2010/main" val="200491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3</a:t>
            </a:fld>
            <a:endParaRPr lang="de-DE"/>
          </a:p>
        </p:txBody>
      </p:sp>
    </p:spTree>
    <p:extLst>
      <p:ext uri="{BB962C8B-B14F-4D97-AF65-F5344CB8AC3E}">
        <p14:creationId xmlns:p14="http://schemas.microsoft.com/office/powerpoint/2010/main" val="311601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5</a:t>
            </a:fld>
            <a:endParaRPr lang="de-DE"/>
          </a:p>
        </p:txBody>
      </p:sp>
    </p:spTree>
    <p:extLst>
      <p:ext uri="{BB962C8B-B14F-4D97-AF65-F5344CB8AC3E}">
        <p14:creationId xmlns:p14="http://schemas.microsoft.com/office/powerpoint/2010/main" val="983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6</a:t>
            </a:fld>
            <a:endParaRPr lang="de-DE"/>
          </a:p>
        </p:txBody>
      </p:sp>
    </p:spTree>
    <p:extLst>
      <p:ext uri="{BB962C8B-B14F-4D97-AF65-F5344CB8AC3E}">
        <p14:creationId xmlns:p14="http://schemas.microsoft.com/office/powerpoint/2010/main" val="32344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612F503-D6FD-43C6-88F0-429E9DC89BDC}" type="slidenum">
              <a:rPr lang="de-DE" smtClean="0"/>
              <a:t>9</a:t>
            </a:fld>
            <a:endParaRPr lang="de-DE"/>
          </a:p>
        </p:txBody>
      </p:sp>
    </p:spTree>
    <p:extLst>
      <p:ext uri="{BB962C8B-B14F-4D97-AF65-F5344CB8AC3E}">
        <p14:creationId xmlns:p14="http://schemas.microsoft.com/office/powerpoint/2010/main" val="101491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10</a:t>
            </a:fld>
            <a:endParaRPr lang="de-DE"/>
          </a:p>
        </p:txBody>
      </p:sp>
    </p:spTree>
    <p:extLst>
      <p:ext uri="{BB962C8B-B14F-4D97-AF65-F5344CB8AC3E}">
        <p14:creationId xmlns:p14="http://schemas.microsoft.com/office/powerpoint/2010/main" val="149459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11</a:t>
            </a:fld>
            <a:endParaRPr lang="de-DE"/>
          </a:p>
        </p:txBody>
      </p:sp>
    </p:spTree>
    <p:extLst>
      <p:ext uri="{BB962C8B-B14F-4D97-AF65-F5344CB8AC3E}">
        <p14:creationId xmlns:p14="http://schemas.microsoft.com/office/powerpoint/2010/main" val="242770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13</a:t>
            </a:fld>
            <a:endParaRPr lang="de-DE"/>
          </a:p>
        </p:txBody>
      </p:sp>
    </p:spTree>
    <p:extLst>
      <p:ext uri="{BB962C8B-B14F-4D97-AF65-F5344CB8AC3E}">
        <p14:creationId xmlns:p14="http://schemas.microsoft.com/office/powerpoint/2010/main" val="41559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CD573-F95D-8176-74EC-C7DB1B7447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658259C-ECD8-7C1F-4AD1-C833239A1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F54768-F4D4-7839-8701-775AB4EC3E62}"/>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5" name="Fußzeilenplatzhalter 4">
            <a:extLst>
              <a:ext uri="{FF2B5EF4-FFF2-40B4-BE49-F238E27FC236}">
                <a16:creationId xmlns:a16="http://schemas.microsoft.com/office/drawing/2014/main" id="{FFB33779-BEFA-A370-BF69-887F717CFF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F3E6CB-0B32-814C-7BD0-02D67EC99560}"/>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66989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F58E8-9380-F305-E8B3-1FBE3A511F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6CA6E50-83CB-B370-B6F6-2B283E1B1DE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3CBAB4-93EC-D926-DAAF-8DC064808522}"/>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5" name="Fußzeilenplatzhalter 4">
            <a:extLst>
              <a:ext uri="{FF2B5EF4-FFF2-40B4-BE49-F238E27FC236}">
                <a16:creationId xmlns:a16="http://schemas.microsoft.com/office/drawing/2014/main" id="{8F2F8A8A-3CA8-18A9-4617-4554CF3124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9E7705-B065-3D77-A89B-1F76D7ED6EEF}"/>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01339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E3368FD-4150-AB04-0ECB-9CC7E7E3B8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3AE6008-583C-E7B0-782F-860D585B613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3060EC-A27C-6CA9-3119-9D04CD2504D3}"/>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5" name="Fußzeilenplatzhalter 4">
            <a:extLst>
              <a:ext uri="{FF2B5EF4-FFF2-40B4-BE49-F238E27FC236}">
                <a16:creationId xmlns:a16="http://schemas.microsoft.com/office/drawing/2014/main" id="{81C9CBAF-E352-B364-08B4-CA78B9E4E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96A4B8-38FA-B056-7A37-5DA437CFBD38}"/>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7079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226D0-1174-9DCF-C930-B714156AA9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EB558D-836A-38BD-65C7-E12D43F05D5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380EFA-7D4B-D383-92E9-5765C94B4DB8}"/>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5" name="Fußzeilenplatzhalter 4">
            <a:extLst>
              <a:ext uri="{FF2B5EF4-FFF2-40B4-BE49-F238E27FC236}">
                <a16:creationId xmlns:a16="http://schemas.microsoft.com/office/drawing/2014/main" id="{218312DA-3FBA-F78C-33D9-9BCF98CE74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750CCEE-D311-5943-5AF4-A65089FBE261}"/>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69099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492C6-6890-8BF0-B47A-E58B20663A1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580CF6B-B917-1566-7312-DF929E1D8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423721B-0234-ACC9-09FA-383D9D563B82}"/>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5" name="Fußzeilenplatzhalter 4">
            <a:extLst>
              <a:ext uri="{FF2B5EF4-FFF2-40B4-BE49-F238E27FC236}">
                <a16:creationId xmlns:a16="http://schemas.microsoft.com/office/drawing/2014/main" id="{FBF674B5-7D2E-E753-9573-976001DB49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A0D33C-2C6A-B872-4CAD-20F7926CC681}"/>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24975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203DA-5C03-528C-5C97-96E0371CC4F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A57458-E4A9-1D89-0A61-EDAAEEB6B1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9975472-D9A2-F371-025A-2FE3F5A0413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83AB439-A994-EAF1-2AFE-125B5F6E47A8}"/>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6" name="Fußzeilenplatzhalter 5">
            <a:extLst>
              <a:ext uri="{FF2B5EF4-FFF2-40B4-BE49-F238E27FC236}">
                <a16:creationId xmlns:a16="http://schemas.microsoft.com/office/drawing/2014/main" id="{F9F6CD53-CEDE-6A81-4117-A66B765DC5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DB0E72-F616-B79D-4EDE-DDC792715DEB}"/>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99209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48CD7-09A8-4936-BC9E-A7FE09BCCF5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F25D3D4-81AD-DB57-64C0-B3E84823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CD6AF22-ABA0-8C9D-FE03-21FC64E4D54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37354AB-050F-A8A7-73D1-B8EEC4FBD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891BC9-48A6-DF23-3508-5EBD39306D6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64789DE-C04A-55EC-7663-08BEAF2F5F68}"/>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8" name="Fußzeilenplatzhalter 7">
            <a:extLst>
              <a:ext uri="{FF2B5EF4-FFF2-40B4-BE49-F238E27FC236}">
                <a16:creationId xmlns:a16="http://schemas.microsoft.com/office/drawing/2014/main" id="{14B67C9A-1AC2-D8C2-95D7-76ABE3F4D3A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4035BEA-4FC8-9F16-0FA9-0364A0E9A315}"/>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9302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C47A5-5D3C-438C-7286-6C67B6F1655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D387426-C440-6A98-C458-7063B3779EBE}"/>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4" name="Fußzeilenplatzhalter 3">
            <a:extLst>
              <a:ext uri="{FF2B5EF4-FFF2-40B4-BE49-F238E27FC236}">
                <a16:creationId xmlns:a16="http://schemas.microsoft.com/office/drawing/2014/main" id="{38165F97-6419-5E0B-8D3C-2813E5D52DC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1E7474C-0011-B66A-4E7F-F7A535AC1A1A}"/>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234152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F17D6E-B6E1-7987-59B3-8971994A4E07}"/>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3" name="Fußzeilenplatzhalter 2">
            <a:extLst>
              <a:ext uri="{FF2B5EF4-FFF2-40B4-BE49-F238E27FC236}">
                <a16:creationId xmlns:a16="http://schemas.microsoft.com/office/drawing/2014/main" id="{3EF4BFF1-6420-194C-8698-F43BD3343ED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C7E78D5-261A-D3BE-DE31-AE05DB2B45C7}"/>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35410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F1C6E-B2C6-C0F6-E475-BC137E5E0B9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D6FEF58-1900-9334-3FA3-42E6208DB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BFEE5B4-4E7A-93F1-2AF9-A52C6F7F5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CACC6B8-1777-2222-319F-570DBC65BE01}"/>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6" name="Fußzeilenplatzhalter 5">
            <a:extLst>
              <a:ext uri="{FF2B5EF4-FFF2-40B4-BE49-F238E27FC236}">
                <a16:creationId xmlns:a16="http://schemas.microsoft.com/office/drawing/2014/main" id="{6C83E920-FE97-9709-3CCA-86CA3991A89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583FB53-FA18-8C5A-6A00-6CDD15467925}"/>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26350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30413-0C01-1BFA-43AE-3C95FC630E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C072F49-254B-74A0-6E71-B4C1E4C45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5CB907-F32C-4690-A991-780C67AA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BB16131-5964-F00A-91FB-22983947E357}"/>
              </a:ext>
            </a:extLst>
          </p:cNvPr>
          <p:cNvSpPr>
            <a:spLocks noGrp="1"/>
          </p:cNvSpPr>
          <p:nvPr>
            <p:ph type="dt" sz="half" idx="10"/>
          </p:nvPr>
        </p:nvSpPr>
        <p:spPr/>
        <p:txBody>
          <a:bodyPr/>
          <a:lstStyle/>
          <a:p>
            <a:fld id="{193BD824-E724-460F-A373-166D0A190504}" type="datetimeFigureOut">
              <a:rPr lang="de-DE" smtClean="0"/>
              <a:t>03.02.26</a:t>
            </a:fld>
            <a:endParaRPr lang="de-DE"/>
          </a:p>
        </p:txBody>
      </p:sp>
      <p:sp>
        <p:nvSpPr>
          <p:cNvPr id="6" name="Fußzeilenplatzhalter 5">
            <a:extLst>
              <a:ext uri="{FF2B5EF4-FFF2-40B4-BE49-F238E27FC236}">
                <a16:creationId xmlns:a16="http://schemas.microsoft.com/office/drawing/2014/main" id="{663E51F6-14A2-93A9-554A-01F1265150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F0D03A9-A368-901E-E6A7-12E528AC146B}"/>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21543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D0FE5C2-31DF-8B01-E6DF-985239FD6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A941BF-7896-19EA-ED85-2DFAABC04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90B43B-5DF3-BF5C-A56D-D7C23923E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D824-E724-460F-A373-166D0A190504}" type="datetimeFigureOut">
              <a:rPr lang="de-DE" smtClean="0"/>
              <a:t>03.02.26</a:t>
            </a:fld>
            <a:endParaRPr lang="de-DE"/>
          </a:p>
        </p:txBody>
      </p:sp>
      <p:sp>
        <p:nvSpPr>
          <p:cNvPr id="5" name="Fußzeilenplatzhalter 4">
            <a:extLst>
              <a:ext uri="{FF2B5EF4-FFF2-40B4-BE49-F238E27FC236}">
                <a16:creationId xmlns:a16="http://schemas.microsoft.com/office/drawing/2014/main" id="{3BDC0C20-9A01-8D8F-D1F5-4AAD78A5A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ABC70BE-F2A7-511A-1022-C098A54AD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083B7-FD3B-4F03-AB0B-22F762F2FBF7}" type="slidenum">
              <a:rPr lang="de-DE" smtClean="0"/>
              <a:t>‹Nr.›</a:t>
            </a:fld>
            <a:endParaRPr lang="de-DE"/>
          </a:p>
        </p:txBody>
      </p:sp>
    </p:spTree>
    <p:extLst>
      <p:ext uri="{BB962C8B-B14F-4D97-AF65-F5344CB8AC3E}">
        <p14:creationId xmlns:p14="http://schemas.microsoft.com/office/powerpoint/2010/main" val="240068548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7T7lklErWc"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IwGTjBsw10&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rc-org.de/materialien/erfolgsgeschicht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72oVtLH_isU" TargetMode="External"/><Relationship Id="rId2" Type="http://schemas.openxmlformats.org/officeDocument/2006/relationships/hyperlink" Target="http://www.grc-org.de/"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hyperlink" Target="mailto:info@grc-org.de" TargetMode="External"/><Relationship Id="rId2" Type="http://schemas.openxmlformats.org/officeDocument/2006/relationships/hyperlink" Target="http://www.grc.org.d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48894" y="778224"/>
            <a:ext cx="2234624" cy="1079999"/>
          </a:xfrm>
          <a:prstGeom prst="rect">
            <a:avLst/>
          </a:prstGeom>
        </p:spPr>
      </p:pic>
      <p:sp>
        <p:nvSpPr>
          <p:cNvPr id="3" name="Textfeld 2">
            <a:extLst>
              <a:ext uri="{FF2B5EF4-FFF2-40B4-BE49-F238E27FC236}">
                <a16:creationId xmlns:a16="http://schemas.microsoft.com/office/drawing/2014/main" id="{D15962E9-6523-91D7-4AF3-88EFA4DAA3BA}"/>
              </a:ext>
            </a:extLst>
          </p:cNvPr>
          <p:cNvSpPr txBox="1"/>
          <p:nvPr/>
        </p:nvSpPr>
        <p:spPr>
          <a:xfrm>
            <a:off x="740565" y="743197"/>
            <a:ext cx="2215701" cy="369332"/>
          </a:xfrm>
          <a:prstGeom prst="rect">
            <a:avLst/>
          </a:prstGeom>
          <a:noFill/>
        </p:spPr>
        <p:txBody>
          <a:bodyPr wrap="square" rtlCol="0">
            <a:spAutoFit/>
          </a:bodyPr>
          <a:lstStyle/>
          <a:p>
            <a:r>
              <a:rPr lang="de-DE" dirty="0" err="1"/>
              <a:t>www.grc-org.de</a:t>
            </a:r>
            <a:endParaRPr lang="de-DE" dirty="0"/>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Textfeld 12">
            <a:extLst>
              <a:ext uri="{FF2B5EF4-FFF2-40B4-BE49-F238E27FC236}">
                <a16:creationId xmlns:a16="http://schemas.microsoft.com/office/drawing/2014/main" id="{A3FE25B4-3160-5FEB-E122-9053C1F08FE9}"/>
              </a:ext>
            </a:extLst>
          </p:cNvPr>
          <p:cNvSpPr txBox="1"/>
          <p:nvPr/>
        </p:nvSpPr>
        <p:spPr>
          <a:xfrm>
            <a:off x="1202185" y="1397674"/>
            <a:ext cx="9787630" cy="3323987"/>
          </a:xfrm>
          <a:prstGeom prst="rect">
            <a:avLst/>
          </a:prstGeom>
          <a:noFill/>
        </p:spPr>
        <p:txBody>
          <a:bodyPr wrap="square" rtlCol="0">
            <a:spAutoFit/>
          </a:bodyPr>
          <a:lstStyle/>
          <a:p>
            <a:pPr algn="ctr"/>
            <a:endParaRPr lang="de-DE" sz="4800" b="1" dirty="0"/>
          </a:p>
          <a:p>
            <a:pPr algn="ctr"/>
            <a:endParaRPr lang="de-DE" sz="4800" b="1" dirty="0"/>
          </a:p>
          <a:p>
            <a:pPr algn="ctr"/>
            <a:r>
              <a:rPr lang="de-DE" sz="4800" b="1" dirty="0"/>
              <a:t>Reanimationstraining </a:t>
            </a:r>
          </a:p>
          <a:p>
            <a:pPr algn="ctr"/>
            <a:endParaRPr lang="de-DE" b="1" dirty="0"/>
          </a:p>
          <a:p>
            <a:pPr algn="ctr"/>
            <a:r>
              <a:rPr lang="de-DE" sz="4800" b="1" dirty="0"/>
              <a:t>Leben retten ist kinderleicht</a:t>
            </a:r>
          </a:p>
        </p:txBody>
      </p:sp>
    </p:spTree>
    <p:extLst>
      <p:ext uri="{BB962C8B-B14F-4D97-AF65-F5344CB8AC3E}">
        <p14:creationId xmlns:p14="http://schemas.microsoft.com/office/powerpoint/2010/main" val="172637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99EFA9A9-C217-CAD6-6F01-5EA12418962E}"/>
              </a:ext>
            </a:extLst>
          </p:cNvPr>
          <p:cNvSpPr txBox="1">
            <a:spLocks noChangeArrowheads="1"/>
          </p:cNvSpPr>
          <p:nvPr/>
        </p:nvSpPr>
        <p:spPr bwMode="auto">
          <a:xfrm>
            <a:off x="3166141" y="6047736"/>
            <a:ext cx="7308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1E28"/>
              </a:buClr>
              <a:buSzPct val="100000"/>
              <a:buBlip>
                <a:blip r:embed="rId3"/>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3"/>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9pPr>
          </a:lstStyle>
          <a:p>
            <a:pPr>
              <a:buNone/>
            </a:pPr>
            <a:r>
              <a:rPr lang="de-DE" sz="800" b="0" i="1" dirty="0">
                <a:latin typeface="+mn-lt"/>
              </a:rPr>
              <a:t>Nach: Survival after out-</a:t>
            </a:r>
            <a:r>
              <a:rPr lang="de-DE" sz="800" b="0" i="1" dirty="0" err="1">
                <a:latin typeface="+mn-lt"/>
              </a:rPr>
              <a:t>of</a:t>
            </a:r>
            <a:r>
              <a:rPr lang="de-DE" sz="800" b="0" i="1" dirty="0">
                <a:latin typeface="+mn-lt"/>
              </a:rPr>
              <a:t>-hospital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in Europe - </a:t>
            </a:r>
            <a:r>
              <a:rPr lang="de-DE" sz="800" b="0" i="1" dirty="0" err="1">
                <a:latin typeface="+mn-lt"/>
              </a:rPr>
              <a:t>Results</a:t>
            </a:r>
            <a:r>
              <a:rPr lang="de-DE" sz="800" b="0" i="1" dirty="0">
                <a:latin typeface="+mn-lt"/>
              </a:rPr>
              <a:t> </a:t>
            </a:r>
            <a:r>
              <a:rPr lang="de-DE" sz="800" b="0" i="1" dirty="0" err="1">
                <a:latin typeface="+mn-lt"/>
              </a:rPr>
              <a:t>of</a:t>
            </a:r>
            <a:r>
              <a:rPr lang="de-DE" sz="800" b="0" i="1" dirty="0">
                <a:latin typeface="+mn-lt"/>
              </a:rPr>
              <a:t> </a:t>
            </a:r>
            <a:r>
              <a:rPr lang="de-DE" sz="800" b="0" i="1" dirty="0" err="1">
                <a:latin typeface="+mn-lt"/>
              </a:rPr>
              <a:t>the</a:t>
            </a:r>
            <a:r>
              <a:rPr lang="de-DE" sz="800" b="0" i="1" dirty="0">
                <a:latin typeface="+mn-lt"/>
              </a:rPr>
              <a:t> </a:t>
            </a:r>
            <a:r>
              <a:rPr lang="de-DE" sz="800" b="0" i="1" dirty="0" err="1">
                <a:latin typeface="+mn-lt"/>
              </a:rPr>
              <a:t>EuReCa</a:t>
            </a:r>
            <a:r>
              <a:rPr lang="de-DE" sz="800" b="0" i="1" dirty="0">
                <a:latin typeface="+mn-lt"/>
              </a:rPr>
              <a:t> TWO </a:t>
            </a:r>
            <a:r>
              <a:rPr lang="de-DE" sz="800" b="0" i="1" dirty="0" err="1">
                <a:latin typeface="+mn-lt"/>
              </a:rPr>
              <a:t>study</a:t>
            </a:r>
            <a:r>
              <a:rPr lang="de-DE" sz="800" b="0" i="1" dirty="0">
                <a:latin typeface="+mn-lt"/>
              </a:rPr>
              <a:t>; Jan-Thorsten </a:t>
            </a:r>
            <a:r>
              <a:rPr lang="de-DE" sz="800" b="0" i="1" dirty="0" err="1">
                <a:latin typeface="+mn-lt"/>
              </a:rPr>
              <a:t>Gräsner</a:t>
            </a:r>
            <a:r>
              <a:rPr lang="de-DE" sz="800" b="0" i="1" dirty="0">
                <a:latin typeface="+mn-lt"/>
              </a:rPr>
              <a:t>, Jan </a:t>
            </a:r>
            <a:r>
              <a:rPr lang="de-DE" sz="800" b="0" i="1" dirty="0" err="1">
                <a:latin typeface="+mn-lt"/>
              </a:rPr>
              <a:t>Wnent</a:t>
            </a:r>
            <a:r>
              <a:rPr lang="de-DE" sz="800" b="0" i="1" dirty="0">
                <a:latin typeface="+mn-lt"/>
              </a:rPr>
              <a:t>, Johan Herlitz; 2020</a:t>
            </a:r>
          </a:p>
          <a:p>
            <a:pPr algn="r" eaLnBrk="1" hangingPunct="1">
              <a:spcBef>
                <a:spcPct val="0"/>
              </a:spcBef>
              <a:buClrTx/>
              <a:buSzTx/>
              <a:buFontTx/>
              <a:buNone/>
            </a:pPr>
            <a:endParaRPr lang="de-DE" altLang="de-DE" sz="800" b="0" dirty="0">
              <a:latin typeface="+mn-lt"/>
              <a:ea typeface="SimSun" pitchFamily="2" charset="-122"/>
            </a:endParaRPr>
          </a:p>
        </p:txBody>
      </p:sp>
      <p:pic>
        <p:nvPicPr>
          <p:cNvPr id="9" name="Grafik 8">
            <a:extLst>
              <a:ext uri="{FF2B5EF4-FFF2-40B4-BE49-F238E27FC236}">
                <a16:creationId xmlns:a16="http://schemas.microsoft.com/office/drawing/2014/main" id="{D9BD4058-E90B-8406-9B5A-891623687D8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0" name="Titel 1">
            <a:extLst>
              <a:ext uri="{FF2B5EF4-FFF2-40B4-BE49-F238E27FC236}">
                <a16:creationId xmlns:a16="http://schemas.microsoft.com/office/drawing/2014/main" id="{FA4DD8AE-099A-B905-5BBB-1F2F99782C7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Wie oft helfen Laien in Europa ?</a:t>
            </a:r>
          </a:p>
        </p:txBody>
      </p:sp>
      <p:sp>
        <p:nvSpPr>
          <p:cNvPr id="16" name="Ellipse 7">
            <a:extLst>
              <a:ext uri="{FF2B5EF4-FFF2-40B4-BE49-F238E27FC236}">
                <a16:creationId xmlns:a16="http://schemas.microsoft.com/office/drawing/2014/main" id="{EC40C6E4-7695-8047-3454-6A6FD7FEA3C9}"/>
              </a:ext>
            </a:extLst>
          </p:cNvPr>
          <p:cNvSpPr/>
          <p:nvPr/>
        </p:nvSpPr>
        <p:spPr>
          <a:xfrm rot="16200000">
            <a:off x="7402001" y="4443254"/>
            <a:ext cx="1734348" cy="805975"/>
          </a:xfrm>
          <a:prstGeom prst="ellipse">
            <a:avLst/>
          </a:prstGeom>
          <a:noFill/>
          <a:ln w="28575">
            <a:solidFill>
              <a:srgbClr val="E4322B"/>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17" name="Textfeld 16">
            <a:extLst>
              <a:ext uri="{FF2B5EF4-FFF2-40B4-BE49-F238E27FC236}">
                <a16:creationId xmlns:a16="http://schemas.microsoft.com/office/drawing/2014/main" id="{FCC7655A-82A8-DFBF-5303-F09746D0BB8B}"/>
              </a:ext>
            </a:extLst>
          </p:cNvPr>
          <p:cNvSpPr txBox="1">
            <a:spLocks noChangeArrowheads="1"/>
          </p:cNvSpPr>
          <p:nvPr/>
        </p:nvSpPr>
        <p:spPr bwMode="auto">
          <a:xfrm>
            <a:off x="662315" y="3640514"/>
            <a:ext cx="957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1E28"/>
              </a:buClr>
              <a:buSzPct val="100000"/>
              <a:buBlip>
                <a:blip r:embed="rId3"/>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3"/>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4"/>
              </a:buBlip>
              <a:defRPr sz="1000">
                <a:solidFill>
                  <a:srgbClr val="7F7F7F"/>
                </a:solidFill>
                <a:latin typeface="Arial" pitchFamily="34" charset="0"/>
                <a:ea typeface="ＭＳ Ｐゴシック" pitchFamily="34" charset="-128"/>
                <a:cs typeface="Arial" pitchFamily="34" charset="0"/>
              </a:defRPr>
            </a:lvl9pPr>
          </a:lstStyle>
          <a:p>
            <a:pPr algn="r" eaLnBrk="1" hangingPunct="1">
              <a:spcBef>
                <a:spcPct val="0"/>
              </a:spcBef>
              <a:buClrTx/>
              <a:buSzTx/>
              <a:buNone/>
            </a:pPr>
            <a:r>
              <a:rPr lang="de-DE" sz="800" b="0" i="1" dirty="0">
                <a:latin typeface="+mn-lt"/>
              </a:rPr>
              <a:t>Durchschnitt: 58 %</a:t>
            </a:r>
          </a:p>
          <a:p>
            <a:pPr algn="r" eaLnBrk="1" hangingPunct="1">
              <a:spcBef>
                <a:spcPct val="0"/>
              </a:spcBef>
              <a:buClrTx/>
              <a:buSzTx/>
              <a:buFontTx/>
              <a:buNone/>
            </a:pPr>
            <a:endParaRPr lang="de-DE" altLang="de-DE" sz="800" b="0" dirty="0">
              <a:latin typeface="+mn-lt"/>
              <a:ea typeface="SimSun" pitchFamily="2" charset="-122"/>
            </a:endParaRPr>
          </a:p>
        </p:txBody>
      </p:sp>
      <p:graphicFrame>
        <p:nvGraphicFramePr>
          <p:cNvPr id="18" name="Inhaltsplatzhalter 3">
            <a:extLst>
              <a:ext uri="{FF2B5EF4-FFF2-40B4-BE49-F238E27FC236}">
                <a16:creationId xmlns:a16="http://schemas.microsoft.com/office/drawing/2014/main" id="{919C36BF-1A77-7983-ED51-3D52E74FDDBE}"/>
              </a:ext>
            </a:extLst>
          </p:cNvPr>
          <p:cNvGraphicFramePr>
            <a:graphicFrameLocks noGrp="1"/>
          </p:cNvGraphicFramePr>
          <p:nvPr>
            <p:ph idx="1"/>
            <p:extLst>
              <p:ext uri="{D42A27DB-BD31-4B8C-83A1-F6EECF244321}">
                <p14:modId xmlns:p14="http://schemas.microsoft.com/office/powerpoint/2010/main" val="2825900069"/>
              </p:ext>
            </p:extLst>
          </p:nvPr>
        </p:nvGraphicFramePr>
        <p:xfrm>
          <a:off x="546705" y="1876301"/>
          <a:ext cx="8929803" cy="487779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feld 12">
            <a:extLst>
              <a:ext uri="{FF2B5EF4-FFF2-40B4-BE49-F238E27FC236}">
                <a16:creationId xmlns:a16="http://schemas.microsoft.com/office/drawing/2014/main" id="{69291F27-B455-6693-DC75-247A8D3D9295}"/>
              </a:ext>
            </a:extLst>
          </p:cNvPr>
          <p:cNvSpPr txBox="1"/>
          <p:nvPr/>
        </p:nvSpPr>
        <p:spPr>
          <a:xfrm>
            <a:off x="5720862" y="1952253"/>
            <a:ext cx="5779476" cy="830997"/>
          </a:xfrm>
          <a:prstGeom prst="rect">
            <a:avLst/>
          </a:prstGeom>
          <a:solidFill>
            <a:srgbClr val="E4322B"/>
          </a:solidFill>
        </p:spPr>
        <p:txBody>
          <a:bodyPr wrap="square">
            <a:spAutoFit/>
          </a:bodyPr>
          <a:lstStyle/>
          <a:p>
            <a:pPr algn="ctr"/>
            <a:r>
              <a:rPr lang="de-DE" sz="2000" b="1" i="0" dirty="0">
                <a:solidFill>
                  <a:schemeClr val="bg1"/>
                </a:solidFill>
                <a:effectLst/>
              </a:rPr>
              <a:t> </a:t>
            </a:r>
            <a:r>
              <a:rPr lang="de-DE" sz="2400" b="1" i="0" dirty="0">
                <a:solidFill>
                  <a:schemeClr val="bg1"/>
                </a:solidFill>
                <a:effectLst/>
              </a:rPr>
              <a:t>In Deutschland ist die </a:t>
            </a:r>
            <a:r>
              <a:rPr lang="de-DE" sz="2400" b="1" dirty="0">
                <a:solidFill>
                  <a:schemeClr val="bg1"/>
                </a:solidFill>
              </a:rPr>
              <a:t>Quote</a:t>
            </a:r>
            <a:r>
              <a:rPr lang="de-DE" sz="2400" b="1" i="0" dirty="0">
                <a:solidFill>
                  <a:schemeClr val="bg1"/>
                </a:solidFill>
                <a:effectLst/>
              </a:rPr>
              <a:t> zu niedrig:</a:t>
            </a:r>
          </a:p>
          <a:p>
            <a:pPr algn="ctr"/>
            <a:r>
              <a:rPr lang="de-DE" sz="2400" b="1" i="0" dirty="0">
                <a:solidFill>
                  <a:schemeClr val="bg1"/>
                </a:solidFill>
                <a:effectLst/>
              </a:rPr>
              <a:t>Laienreanimationsquote aktuell bei </a:t>
            </a:r>
            <a:r>
              <a:rPr lang="de-DE" sz="2400" b="1" dirty="0">
                <a:solidFill>
                  <a:schemeClr val="bg1"/>
                </a:solidFill>
              </a:rPr>
              <a:t>55</a:t>
            </a:r>
            <a:r>
              <a:rPr lang="de-DE" sz="2400" b="1" i="0" dirty="0">
                <a:solidFill>
                  <a:schemeClr val="bg1"/>
                </a:solidFill>
                <a:effectLst/>
              </a:rPr>
              <a:t> %</a:t>
            </a:r>
            <a:endParaRPr lang="de-DE" sz="2400" b="1" dirty="0">
              <a:solidFill>
                <a:schemeClr val="bg1"/>
              </a:solidFill>
            </a:endParaRPr>
          </a:p>
        </p:txBody>
      </p:sp>
    </p:spTree>
    <p:extLst>
      <p:ext uri="{BB962C8B-B14F-4D97-AF65-F5344CB8AC3E}">
        <p14:creationId xmlns:p14="http://schemas.microsoft.com/office/powerpoint/2010/main" val="20598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6" name="Textfeld 25">
            <a:extLst>
              <a:ext uri="{FF2B5EF4-FFF2-40B4-BE49-F238E27FC236}">
                <a16:creationId xmlns:a16="http://schemas.microsoft.com/office/drawing/2014/main" id="{5F1F33A4-382F-19EB-3635-FF1797B6EE8F}"/>
              </a:ext>
            </a:extLst>
          </p:cNvPr>
          <p:cNvSpPr txBox="1"/>
          <p:nvPr/>
        </p:nvSpPr>
        <p:spPr>
          <a:xfrm>
            <a:off x="966396" y="1519660"/>
            <a:ext cx="9353261" cy="5078313"/>
          </a:xfrm>
          <a:prstGeom prst="rect">
            <a:avLst/>
          </a:prstGeom>
          <a:noFill/>
        </p:spPr>
        <p:txBody>
          <a:bodyPr wrap="square">
            <a:spAutoFit/>
          </a:bodyPr>
          <a:lstStyle/>
          <a:p>
            <a:pPr marL="442913" lvl="0"/>
            <a:r>
              <a:rPr lang="de-DE" sz="2400" dirty="0"/>
              <a:t>In Dänemark wurde der Reanimationsunterricht 2005 eingeführt. Seitdem </a:t>
            </a:r>
            <a:r>
              <a:rPr lang="de-DE" sz="2400" dirty="0">
                <a:solidFill>
                  <a:srgbClr val="000000"/>
                </a:solidFill>
                <a:effectLst/>
              </a:rPr>
              <a:t>stieg die Laienreanimationsquote ganz deutlich an auf</a:t>
            </a:r>
            <a:r>
              <a:rPr lang="de-DE" sz="2400" dirty="0"/>
              <a:t> heute fast 80 %, dies hat zu einer Verdreifachung des Überlebens geführt. </a:t>
            </a:r>
          </a:p>
          <a:p>
            <a:pPr marL="442913" lvl="0"/>
            <a:endParaRPr lang="de-DE" sz="2400" dirty="0"/>
          </a:p>
          <a:p>
            <a:pPr marL="442913" lvl="0"/>
            <a:endParaRPr lang="de-DE" sz="2000" dirty="0"/>
          </a:p>
          <a:p>
            <a:pPr marL="442913" indent="-442913"/>
            <a:endParaRPr lang="de-DE" sz="2000" dirty="0"/>
          </a:p>
          <a:p>
            <a:pPr marL="442913" indent="-442913"/>
            <a:endParaRPr lang="de-DE" sz="2000" dirty="0"/>
          </a:p>
          <a:p>
            <a:pPr marL="442913" indent="-442913"/>
            <a:endParaRPr lang="de-DE" sz="2000" dirty="0"/>
          </a:p>
          <a:p>
            <a:pPr marL="442913" indent="-442913"/>
            <a:br>
              <a:rPr lang="de-DE" sz="2000" dirty="0"/>
            </a:br>
            <a:endParaRPr lang="de-DE" sz="2000" dirty="0"/>
          </a:p>
          <a:p>
            <a:pPr marL="442913" indent="-442913"/>
            <a:endParaRPr lang="de-DE" sz="2000" b="1" dirty="0"/>
          </a:p>
          <a:p>
            <a:pPr marL="442913" indent="-442913"/>
            <a:endParaRPr lang="de-DE" sz="2000" b="1" dirty="0"/>
          </a:p>
          <a:p>
            <a:pPr marL="442913" indent="-442913"/>
            <a:endParaRPr lang="de-DE" sz="2000" b="1" dirty="0"/>
          </a:p>
          <a:p>
            <a:pPr marL="442913" lvl="0" indent="-442913" eaLnBrk="1" hangingPunct="1"/>
            <a:r>
              <a:rPr lang="de-DE" sz="1800" dirty="0">
                <a:effectLst/>
                <a:latin typeface="Apple Color Emoji" pitchFamily="2" charset="0"/>
                <a:ea typeface="Calibri" panose="020F0502020204030204" pitchFamily="34" charset="0"/>
                <a:cs typeface="Apple Color Emoji" pitchFamily="2" charset="0"/>
              </a:rPr>
              <a:t>	</a:t>
            </a:r>
            <a:r>
              <a:rPr lang="de-DE" sz="2400" dirty="0">
                <a:effectLst/>
                <a:ea typeface="Calibri" panose="020F0502020204030204" pitchFamily="34" charset="0"/>
              </a:rPr>
              <a:t>Deswegen setzen wir uns für die Reanimations-Ausbildung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in Deutschland ein. Denn alle Hände können Leben retten.</a:t>
            </a:r>
            <a:r>
              <a:rPr lang="de-DE" sz="2400" dirty="0">
                <a:effectLst/>
              </a:rPr>
              <a:t> </a:t>
            </a:r>
            <a:endParaRPr lang="de-DE" sz="2400" b="1" dirty="0"/>
          </a:p>
        </p:txBody>
      </p:sp>
      <p:pic>
        <p:nvPicPr>
          <p:cNvPr id="3" name="Grafik 2">
            <a:extLst>
              <a:ext uri="{FF2B5EF4-FFF2-40B4-BE49-F238E27FC236}">
                <a16:creationId xmlns:a16="http://schemas.microsoft.com/office/drawing/2014/main" id="{3A6972D4-66A2-FE47-8EC9-9E035548B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2210" y="5835784"/>
            <a:ext cx="343688" cy="360000"/>
          </a:xfrm>
          <a:prstGeom prst="rect">
            <a:avLst/>
          </a:prstGeom>
        </p:spPr>
      </p:pic>
      <p:pic>
        <p:nvPicPr>
          <p:cNvPr id="8" name="Grafik 7">
            <a:extLst>
              <a:ext uri="{FF2B5EF4-FFF2-40B4-BE49-F238E27FC236}">
                <a16:creationId xmlns:a16="http://schemas.microsoft.com/office/drawing/2014/main" id="{791B4A46-C828-D3A6-FD4D-71A9EE3983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7827" y="1636771"/>
            <a:ext cx="380826" cy="288000"/>
          </a:xfrm>
          <a:prstGeom prst="rect">
            <a:avLst/>
          </a:prstGeom>
        </p:spPr>
      </p:pic>
      <p:pic>
        <p:nvPicPr>
          <p:cNvPr id="5" name="Picture 33">
            <a:extLst>
              <a:ext uri="{FF2B5EF4-FFF2-40B4-BE49-F238E27FC236}">
                <a16:creationId xmlns:a16="http://schemas.microsoft.com/office/drawing/2014/main" id="{55A118C0-EBF4-A789-E735-99434FE1D63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19739" y="3056441"/>
            <a:ext cx="5581704" cy="2441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7F464E47-456A-0DC0-3BD8-BC5B78611F14}"/>
              </a:ext>
            </a:extLst>
          </p:cNvPr>
          <p:cNvSpPr txBox="1"/>
          <p:nvPr/>
        </p:nvSpPr>
        <p:spPr>
          <a:xfrm>
            <a:off x="1509906" y="2957118"/>
            <a:ext cx="5591537" cy="400110"/>
          </a:xfrm>
          <a:prstGeom prst="rect">
            <a:avLst/>
          </a:prstGeom>
          <a:solidFill>
            <a:srgbClr val="E4322B"/>
          </a:solidFill>
        </p:spPr>
        <p:txBody>
          <a:bodyPr wrap="square">
            <a:spAutoFit/>
          </a:bodyPr>
          <a:lstStyle/>
          <a:p>
            <a:pPr algn="ctr">
              <a:spcBef>
                <a:spcPct val="20000"/>
              </a:spcBef>
              <a:buClr>
                <a:schemeClr val="tx2"/>
              </a:buClr>
              <a:defRPr/>
            </a:pPr>
            <a:r>
              <a:rPr lang="de-DE" sz="2000" dirty="0">
                <a:solidFill>
                  <a:schemeClr val="bg1"/>
                </a:solidFill>
              </a:rPr>
              <a:t>Einführung des Reanimationsunterrichts in Schulen </a:t>
            </a:r>
          </a:p>
        </p:txBody>
      </p:sp>
      <p:sp>
        <p:nvSpPr>
          <p:cNvPr id="10" name="Pfeil: nach unten 19">
            <a:extLst>
              <a:ext uri="{FF2B5EF4-FFF2-40B4-BE49-F238E27FC236}">
                <a16:creationId xmlns:a16="http://schemas.microsoft.com/office/drawing/2014/main" id="{F062873F-2F75-B8E1-7256-B8B8C1A21663}"/>
              </a:ext>
            </a:extLst>
          </p:cNvPr>
          <p:cNvSpPr/>
          <p:nvPr/>
        </p:nvSpPr>
        <p:spPr>
          <a:xfrm>
            <a:off x="3670495" y="3456551"/>
            <a:ext cx="342900" cy="683565"/>
          </a:xfrm>
          <a:prstGeom prst="downArrow">
            <a:avLst/>
          </a:prstGeom>
          <a:solidFill>
            <a:srgbClr val="E4322B"/>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A6C91EB4-F053-ECB7-3A91-28820C673A40}"/>
              </a:ext>
            </a:extLst>
          </p:cNvPr>
          <p:cNvCxnSpPr>
            <a:cxnSpLocks/>
          </p:cNvCxnSpPr>
          <p:nvPr/>
        </p:nvCxnSpPr>
        <p:spPr>
          <a:xfrm flipV="1">
            <a:off x="4216258" y="3656838"/>
            <a:ext cx="720000" cy="360000"/>
          </a:xfrm>
          <a:prstGeom prst="straightConnector1">
            <a:avLst/>
          </a:prstGeom>
          <a:ln w="76200">
            <a:solidFill>
              <a:srgbClr val="E4322B"/>
            </a:solidFill>
            <a:tailEnd type="triangle"/>
          </a:ln>
        </p:spPr>
        <p:style>
          <a:lnRef idx="3">
            <a:schemeClr val="accent2"/>
          </a:lnRef>
          <a:fillRef idx="0">
            <a:schemeClr val="accent2"/>
          </a:fillRef>
          <a:effectRef idx="2">
            <a:schemeClr val="accent2"/>
          </a:effectRef>
          <a:fontRef idx="minor">
            <a:schemeClr val="tx1"/>
          </a:fontRef>
        </p:style>
      </p:cxnSp>
      <p:sp>
        <p:nvSpPr>
          <p:cNvPr id="13" name="Textfeld 12">
            <a:extLst>
              <a:ext uri="{FF2B5EF4-FFF2-40B4-BE49-F238E27FC236}">
                <a16:creationId xmlns:a16="http://schemas.microsoft.com/office/drawing/2014/main" id="{229F4A58-399E-6558-DAC7-FF034F9E2576}"/>
              </a:ext>
            </a:extLst>
          </p:cNvPr>
          <p:cNvSpPr txBox="1"/>
          <p:nvPr/>
        </p:nvSpPr>
        <p:spPr>
          <a:xfrm>
            <a:off x="5787542" y="3761913"/>
            <a:ext cx="920445" cy="215444"/>
          </a:xfrm>
          <a:prstGeom prst="rect">
            <a:avLst/>
          </a:prstGeom>
          <a:solidFill>
            <a:srgbClr val="E4322B"/>
          </a:solidFill>
        </p:spPr>
        <p:txBody>
          <a:bodyPr wrap="none" rtlCol="0">
            <a:spAutoFit/>
          </a:bodyPr>
          <a:lstStyle/>
          <a:p>
            <a:r>
              <a:rPr lang="de-DE" sz="800" dirty="0">
                <a:solidFill>
                  <a:schemeClr val="bg1"/>
                </a:solidFill>
              </a:rPr>
              <a:t>Laienreanimation</a:t>
            </a:r>
          </a:p>
        </p:txBody>
      </p:sp>
      <p:sp>
        <p:nvSpPr>
          <p:cNvPr id="14" name="Textfeld 13">
            <a:extLst>
              <a:ext uri="{FF2B5EF4-FFF2-40B4-BE49-F238E27FC236}">
                <a16:creationId xmlns:a16="http://schemas.microsoft.com/office/drawing/2014/main" id="{F0EC1561-8052-C74F-096C-C67B8B0BA929}"/>
              </a:ext>
            </a:extLst>
          </p:cNvPr>
          <p:cNvSpPr txBox="1"/>
          <p:nvPr/>
        </p:nvSpPr>
        <p:spPr>
          <a:xfrm>
            <a:off x="5787542" y="4559844"/>
            <a:ext cx="627095" cy="215444"/>
          </a:xfrm>
          <a:prstGeom prst="rect">
            <a:avLst/>
          </a:prstGeom>
          <a:solidFill>
            <a:srgbClr val="E4322B"/>
          </a:solidFill>
        </p:spPr>
        <p:txBody>
          <a:bodyPr wrap="none" rtlCol="0">
            <a:spAutoFit/>
          </a:bodyPr>
          <a:lstStyle/>
          <a:p>
            <a:r>
              <a:rPr lang="de-DE" sz="800" dirty="0">
                <a:solidFill>
                  <a:schemeClr val="bg1"/>
                </a:solidFill>
              </a:rPr>
              <a:t>Überleben</a:t>
            </a:r>
          </a:p>
        </p:txBody>
      </p:sp>
      <p:sp>
        <p:nvSpPr>
          <p:cNvPr id="15" name="Textfeld 14">
            <a:extLst>
              <a:ext uri="{FF2B5EF4-FFF2-40B4-BE49-F238E27FC236}">
                <a16:creationId xmlns:a16="http://schemas.microsoft.com/office/drawing/2014/main" id="{640AA610-663F-8BEF-EE0B-03A95D902C9E}"/>
              </a:ext>
            </a:extLst>
          </p:cNvPr>
          <p:cNvSpPr txBox="1">
            <a:spLocks noChangeArrowheads="1"/>
          </p:cNvSpPr>
          <p:nvPr/>
        </p:nvSpPr>
        <p:spPr bwMode="auto">
          <a:xfrm>
            <a:off x="7134853" y="5045952"/>
            <a:ext cx="3738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1E28"/>
              </a:buClr>
              <a:buSzPct val="100000"/>
              <a:buBlip>
                <a:blip r:embed="rId6"/>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6"/>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9pPr>
          </a:lstStyle>
          <a:p>
            <a:pPr eaLnBrk="1" hangingPunct="1">
              <a:spcBef>
                <a:spcPct val="0"/>
              </a:spcBef>
              <a:buClrTx/>
              <a:buSzTx/>
              <a:buNone/>
            </a:pPr>
            <a:r>
              <a:rPr lang="de-DE" sz="800" b="0" i="1" dirty="0">
                <a:effectLst/>
                <a:latin typeface="+mn-lt"/>
                <a:ea typeface="SimSun" pitchFamily="2" charset="-122"/>
              </a:rPr>
              <a:t>Nach: </a:t>
            </a:r>
            <a:r>
              <a:rPr lang="de-DE" sz="800" b="0" i="1" dirty="0" err="1">
                <a:latin typeface="+mn-lt"/>
              </a:rPr>
              <a:t>Association</a:t>
            </a:r>
            <a:r>
              <a:rPr lang="de-DE" sz="800" b="0" i="1" dirty="0">
                <a:latin typeface="+mn-lt"/>
              </a:rPr>
              <a:t> </a:t>
            </a:r>
            <a:r>
              <a:rPr lang="de-DE" sz="800" b="0" i="1" dirty="0" err="1">
                <a:latin typeface="+mn-lt"/>
              </a:rPr>
              <a:t>of</a:t>
            </a:r>
            <a:r>
              <a:rPr lang="de-DE" sz="800" b="0" i="1" dirty="0">
                <a:latin typeface="+mn-lt"/>
              </a:rPr>
              <a:t> national initiatives </a:t>
            </a:r>
            <a:r>
              <a:rPr lang="de-DE" sz="800" b="0" i="1" dirty="0" err="1">
                <a:latin typeface="+mn-lt"/>
              </a:rPr>
              <a:t>to</a:t>
            </a:r>
            <a:r>
              <a:rPr lang="de-DE" sz="800" b="0" i="1" dirty="0">
                <a:latin typeface="+mn-lt"/>
              </a:rPr>
              <a:t> </a:t>
            </a:r>
            <a:r>
              <a:rPr lang="de-DE" sz="800" b="0" i="1" dirty="0" err="1">
                <a:latin typeface="+mn-lt"/>
              </a:rPr>
              <a:t>improve</a:t>
            </a:r>
            <a:r>
              <a:rPr lang="de-DE" sz="800" b="0" i="1" dirty="0">
                <a:latin typeface="+mn-lt"/>
              </a:rPr>
              <a:t>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a:t>
            </a:r>
            <a:r>
              <a:rPr lang="de-DE" sz="800" b="0" i="1" dirty="0" err="1">
                <a:latin typeface="+mn-lt"/>
              </a:rPr>
              <a:t>management</a:t>
            </a:r>
            <a:r>
              <a:rPr lang="de-DE" sz="800" b="0" i="1" dirty="0">
                <a:latin typeface="+mn-lt"/>
              </a:rPr>
              <a:t> </a:t>
            </a:r>
            <a:r>
              <a:rPr lang="de-DE" sz="800" b="0" i="1" dirty="0" err="1">
                <a:latin typeface="+mn-lt"/>
              </a:rPr>
              <a:t>with</a:t>
            </a:r>
            <a:r>
              <a:rPr lang="de-DE" sz="800" b="0" i="1" dirty="0">
                <a:latin typeface="+mn-lt"/>
              </a:rPr>
              <a:t> </a:t>
            </a:r>
            <a:r>
              <a:rPr lang="de-DE" sz="800" b="0" i="1" dirty="0" err="1">
                <a:latin typeface="+mn-lt"/>
              </a:rPr>
              <a:t>rates</a:t>
            </a:r>
            <a:r>
              <a:rPr lang="de-DE" sz="800" b="0" i="1" dirty="0">
                <a:latin typeface="+mn-lt"/>
              </a:rPr>
              <a:t> </a:t>
            </a:r>
            <a:r>
              <a:rPr lang="de-DE" sz="800" b="0" i="1" dirty="0" err="1">
                <a:latin typeface="+mn-lt"/>
              </a:rPr>
              <a:t>of</a:t>
            </a:r>
            <a:r>
              <a:rPr lang="de-DE" sz="800" b="0" i="1" dirty="0">
                <a:latin typeface="+mn-lt"/>
              </a:rPr>
              <a:t> </a:t>
            </a:r>
            <a:r>
              <a:rPr lang="de-DE" sz="800" b="0" i="1" dirty="0" err="1">
                <a:latin typeface="+mn-lt"/>
              </a:rPr>
              <a:t>bystander</a:t>
            </a:r>
            <a:r>
              <a:rPr lang="de-DE" sz="800" b="0" i="1" dirty="0">
                <a:latin typeface="+mn-lt"/>
              </a:rPr>
              <a:t> </a:t>
            </a:r>
            <a:r>
              <a:rPr lang="de-DE" sz="800" b="0" i="1" dirty="0" err="1">
                <a:latin typeface="+mn-lt"/>
              </a:rPr>
              <a:t>intervention</a:t>
            </a:r>
            <a:r>
              <a:rPr lang="de-DE" sz="800" b="0" i="1" dirty="0">
                <a:latin typeface="+mn-lt"/>
              </a:rPr>
              <a:t> and </a:t>
            </a:r>
            <a:r>
              <a:rPr lang="de-DE" sz="800" b="0" i="1" dirty="0" err="1">
                <a:latin typeface="+mn-lt"/>
              </a:rPr>
              <a:t>patient</a:t>
            </a:r>
            <a:r>
              <a:rPr lang="de-DE" sz="800" b="0" i="1" dirty="0">
                <a:latin typeface="+mn-lt"/>
              </a:rPr>
              <a:t> </a:t>
            </a:r>
            <a:r>
              <a:rPr lang="de-DE" sz="800" b="0" i="1" dirty="0" err="1">
                <a:latin typeface="+mn-lt"/>
              </a:rPr>
              <a:t>survival</a:t>
            </a:r>
            <a:r>
              <a:rPr lang="de-DE" sz="800" b="0" i="1" dirty="0">
                <a:latin typeface="+mn-lt"/>
              </a:rPr>
              <a:t> after out-</a:t>
            </a:r>
            <a:r>
              <a:rPr lang="de-DE" sz="800" b="0" i="1" dirty="0" err="1">
                <a:latin typeface="+mn-lt"/>
              </a:rPr>
              <a:t>of</a:t>
            </a:r>
            <a:r>
              <a:rPr lang="de-DE" sz="800" b="0" i="1" dirty="0">
                <a:latin typeface="+mn-lt"/>
              </a:rPr>
              <a:t>-hospital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Mads Wissenberg</a:t>
            </a:r>
            <a:r>
              <a:rPr lang="de-DE" sz="800" b="0" i="1" baseline="30000" dirty="0">
                <a:latin typeface="+mn-lt"/>
              </a:rPr>
              <a:t> </a:t>
            </a:r>
            <a:r>
              <a:rPr lang="de-DE" sz="800" b="0" i="1" dirty="0">
                <a:latin typeface="+mn-lt"/>
              </a:rPr>
              <a:t>, Freddy K Lippert, Fredrik Folke; 2013</a:t>
            </a:r>
          </a:p>
          <a:p>
            <a:pPr eaLnBrk="1" hangingPunct="1">
              <a:spcBef>
                <a:spcPct val="0"/>
              </a:spcBef>
              <a:buClrTx/>
              <a:buSzTx/>
              <a:buNone/>
            </a:pPr>
            <a:endParaRPr lang="de-DE" sz="800" b="0" i="1" dirty="0">
              <a:latin typeface="+mn-lt"/>
            </a:endParaRPr>
          </a:p>
          <a:p>
            <a:pPr algn="r" eaLnBrk="1" hangingPunct="1">
              <a:spcBef>
                <a:spcPct val="0"/>
              </a:spcBef>
              <a:buClrTx/>
              <a:buSzTx/>
              <a:buFontTx/>
              <a:buNone/>
            </a:pPr>
            <a:endParaRPr lang="de-DE" altLang="de-DE" sz="800" b="0" dirty="0">
              <a:latin typeface="+mn-lt"/>
              <a:ea typeface="SimSun" pitchFamily="2" charset="-122"/>
            </a:endParaRPr>
          </a:p>
        </p:txBody>
      </p:sp>
      <p:pic>
        <p:nvPicPr>
          <p:cNvPr id="9" name="Grafik 8">
            <a:extLst>
              <a:ext uri="{FF2B5EF4-FFF2-40B4-BE49-F238E27FC236}">
                <a16:creationId xmlns:a16="http://schemas.microsoft.com/office/drawing/2014/main" id="{7088EC90-892C-906A-6F48-165F38D1945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90FA5134-582A-4FB4-EC65-27AFDC0FA153}"/>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Mit gutem Beispiel voran …</a:t>
            </a:r>
          </a:p>
        </p:txBody>
      </p:sp>
    </p:spTree>
    <p:extLst>
      <p:ext uri="{BB962C8B-B14F-4D97-AF65-F5344CB8AC3E}">
        <p14:creationId xmlns:p14="http://schemas.microsoft.com/office/powerpoint/2010/main" val="174396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Rechteck 3">
            <a:extLst>
              <a:ext uri="{FF2B5EF4-FFF2-40B4-BE49-F238E27FC236}">
                <a16:creationId xmlns:a16="http://schemas.microsoft.com/office/drawing/2014/main" id="{3F6D7967-7805-4C12-74B6-18E895B0693D}"/>
              </a:ext>
            </a:extLst>
          </p:cNvPr>
          <p:cNvSpPr/>
          <p:nvPr/>
        </p:nvSpPr>
        <p:spPr>
          <a:xfrm>
            <a:off x="6346646" y="2175860"/>
            <a:ext cx="2381718" cy="1323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9F367C53-8AB7-7B3C-F102-4A4685156B3D}"/>
              </a:ext>
            </a:extLst>
          </p:cNvPr>
          <p:cNvSpPr txBox="1"/>
          <p:nvPr/>
        </p:nvSpPr>
        <p:spPr>
          <a:xfrm>
            <a:off x="756963" y="2090172"/>
            <a:ext cx="5998775" cy="4093428"/>
          </a:xfrm>
          <a:prstGeom prst="rect">
            <a:avLst/>
          </a:prstGeom>
          <a:noFill/>
        </p:spPr>
        <p:txBody>
          <a:bodyPr wrap="square">
            <a:spAutoFit/>
          </a:bodyPr>
          <a:lstStyle/>
          <a:p>
            <a:r>
              <a:rPr lang="de-DE" sz="2400" dirty="0"/>
              <a:t>… haben schon die Erfinder der modernen Wiederbelebung gesagt: </a:t>
            </a:r>
            <a:br>
              <a:rPr lang="de-DE" sz="2400" dirty="0"/>
            </a:br>
            <a:r>
              <a:rPr lang="en-US" sz="2400" dirty="0"/>
              <a:t>"Anyone, anywhere, can now initiate cardiac resuscitative procedures. </a:t>
            </a:r>
            <a:r>
              <a:rPr lang="en-US" sz="2400" dirty="0">
                <a:solidFill>
                  <a:srgbClr val="E30613"/>
                </a:solidFill>
              </a:rPr>
              <a:t>All that is needed is two hands.” </a:t>
            </a:r>
            <a:r>
              <a:rPr lang="en-US" sz="2400" dirty="0"/>
              <a:t>–</a:t>
            </a:r>
            <a:r>
              <a:rPr lang="en-US" sz="2400" dirty="0">
                <a:solidFill>
                  <a:srgbClr val="E30613"/>
                </a:solidFill>
              </a:rPr>
              <a:t> </a:t>
            </a:r>
          </a:p>
          <a:p>
            <a:r>
              <a:rPr lang="en-US" sz="2400" dirty="0"/>
              <a:t>“</a:t>
            </a:r>
            <a:r>
              <a:rPr lang="de-DE" sz="2400" dirty="0"/>
              <a:t>Jeder, überall, kann eine Wiederbelebung durchführen. </a:t>
            </a:r>
            <a:r>
              <a:rPr lang="de-DE" sz="2400" dirty="0">
                <a:solidFill>
                  <a:srgbClr val="FF0000"/>
                </a:solidFill>
              </a:rPr>
              <a:t>Alles was man braucht sind </a:t>
            </a:r>
          </a:p>
          <a:p>
            <a:r>
              <a:rPr lang="de-DE" sz="2400" dirty="0">
                <a:solidFill>
                  <a:srgbClr val="FF0000"/>
                </a:solidFill>
              </a:rPr>
              <a:t>zwei Hände.“</a:t>
            </a:r>
          </a:p>
          <a:p>
            <a:endParaRPr lang="de-DE" sz="2400" dirty="0">
              <a:solidFill>
                <a:srgbClr val="FF0000"/>
              </a:solidFill>
            </a:endParaRPr>
          </a:p>
          <a:p>
            <a:endParaRPr lang="de-DE" sz="2400" dirty="0">
              <a:solidFill>
                <a:srgbClr val="FF0000"/>
              </a:solidFill>
            </a:endParaRPr>
          </a:p>
          <a:p>
            <a:r>
              <a:rPr lang="de-DE" sz="1000" dirty="0"/>
              <a:t>Nach: </a:t>
            </a:r>
            <a:r>
              <a:rPr lang="de-DE" sz="1000" dirty="0" err="1"/>
              <a:t>Kouwenhoven</a:t>
            </a:r>
            <a:r>
              <a:rPr lang="de-DE" sz="1000" dirty="0"/>
              <a:t> WB, Jude JR, Knickerbocker GG. CLOSED-CHEST CARDIAC MASSAGE. JAMA. 1960;173(10):1064–1067. doi:10.1001/jama.1960.03020280004002</a:t>
            </a:r>
          </a:p>
        </p:txBody>
      </p:sp>
      <p:pic>
        <p:nvPicPr>
          <p:cNvPr id="5" name="Grafik 4" descr="Ein Bild, das drinnen, Maraca enthält.&#10;&#10;Automatisch generierte Beschreibung">
            <a:extLst>
              <a:ext uri="{FF2B5EF4-FFF2-40B4-BE49-F238E27FC236}">
                <a16:creationId xmlns:a16="http://schemas.microsoft.com/office/drawing/2014/main" id="{5ECE38AD-D52E-5262-A72A-1D7C970728E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119" b="15023"/>
          <a:stretch/>
        </p:blipFill>
        <p:spPr>
          <a:xfrm>
            <a:off x="7781854" y="1823240"/>
            <a:ext cx="3536805" cy="3600000"/>
          </a:xfrm>
          <a:prstGeom prst="rect">
            <a:avLst/>
          </a:prstGeom>
          <a:ln>
            <a:noFill/>
          </a:ln>
          <a:effectLst>
            <a:outerShdw blurRad="292100" dist="139700" dir="2700000" algn="tl" rotWithShape="0">
              <a:srgbClr val="333333">
                <a:alpha val="65000"/>
              </a:srgbClr>
            </a:outerShdw>
          </a:effectLst>
        </p:spPr>
      </p:pic>
      <p:sp>
        <p:nvSpPr>
          <p:cNvPr id="7" name="Textfeld 6">
            <a:extLst>
              <a:ext uri="{FF2B5EF4-FFF2-40B4-BE49-F238E27FC236}">
                <a16:creationId xmlns:a16="http://schemas.microsoft.com/office/drawing/2014/main" id="{8D61E67C-C7BD-B04D-A381-A52D71332E1C}"/>
              </a:ext>
            </a:extLst>
          </p:cNvPr>
          <p:cNvSpPr txBox="1"/>
          <p:nvPr/>
        </p:nvSpPr>
        <p:spPr>
          <a:xfrm>
            <a:off x="9862266" y="5607991"/>
            <a:ext cx="1509743" cy="215444"/>
          </a:xfrm>
          <a:prstGeom prst="rect">
            <a:avLst/>
          </a:prstGeom>
          <a:noFill/>
        </p:spPr>
        <p:txBody>
          <a:bodyPr wrap="square">
            <a:spAutoFit/>
          </a:bodyPr>
          <a:lstStyle/>
          <a:p>
            <a:pPr algn="r"/>
            <a:r>
              <a:rPr lang="de-DE" sz="800" i="1" dirty="0"/>
              <a:t>Bild: </a:t>
            </a:r>
            <a:r>
              <a:rPr lang="de-DE" sz="800" i="1" dirty="0" err="1"/>
              <a:t>www.grc-org.de</a:t>
            </a:r>
            <a:endParaRPr lang="de-DE" sz="800" i="1" dirty="0"/>
          </a:p>
        </p:txBody>
      </p:sp>
      <p:pic>
        <p:nvPicPr>
          <p:cNvPr id="3" name="Grafik 2">
            <a:extLst>
              <a:ext uri="{FF2B5EF4-FFF2-40B4-BE49-F238E27FC236}">
                <a16:creationId xmlns:a16="http://schemas.microsoft.com/office/drawing/2014/main" id="{9839070E-8C33-E030-5478-8EA43AB731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D5C42AAE-700C-6BB6-17FD-CF614B8DA7E1}"/>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wie das funktioniert …</a:t>
            </a:r>
          </a:p>
        </p:txBody>
      </p:sp>
    </p:spTree>
    <p:extLst>
      <p:ext uri="{BB962C8B-B14F-4D97-AF65-F5344CB8AC3E}">
        <p14:creationId xmlns:p14="http://schemas.microsoft.com/office/powerpoint/2010/main" val="25469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2" name="Grafik 1">
            <a:extLst>
              <a:ext uri="{FF2B5EF4-FFF2-40B4-BE49-F238E27FC236}">
                <a16:creationId xmlns:a16="http://schemas.microsoft.com/office/drawing/2014/main" id="{38F07659-37D3-7074-B621-ACA61110F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30" y="1837589"/>
            <a:ext cx="388861" cy="360000"/>
          </a:xfrm>
          <a:prstGeom prst="rect">
            <a:avLst/>
          </a:prstGeom>
        </p:spPr>
      </p:pic>
      <p:pic>
        <p:nvPicPr>
          <p:cNvPr id="3" name="Grafik 2">
            <a:extLst>
              <a:ext uri="{FF2B5EF4-FFF2-40B4-BE49-F238E27FC236}">
                <a16:creationId xmlns:a16="http://schemas.microsoft.com/office/drawing/2014/main" id="{377B33CA-9C8E-72F4-3EEC-A581AFD11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127" y="3197848"/>
            <a:ext cx="388861" cy="360000"/>
          </a:xfrm>
          <a:prstGeom prst="rect">
            <a:avLst/>
          </a:prstGeom>
        </p:spPr>
      </p:pic>
      <p:pic>
        <p:nvPicPr>
          <p:cNvPr id="7" name="Grafik 6">
            <a:extLst>
              <a:ext uri="{FF2B5EF4-FFF2-40B4-BE49-F238E27FC236}">
                <a16:creationId xmlns:a16="http://schemas.microsoft.com/office/drawing/2014/main" id="{7B1ACDC0-A85D-EDB9-20FA-7C8A5E0650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126" y="4509246"/>
            <a:ext cx="388861" cy="360000"/>
          </a:xfrm>
          <a:prstGeom prst="rect">
            <a:avLst/>
          </a:prstGeom>
        </p:spPr>
      </p:pic>
      <p:pic>
        <p:nvPicPr>
          <p:cNvPr id="8" name="Picture 2">
            <a:extLst>
              <a:ext uri="{FF2B5EF4-FFF2-40B4-BE49-F238E27FC236}">
                <a16:creationId xmlns:a16="http://schemas.microsoft.com/office/drawing/2014/main" id="{B5E7A8FA-CB10-FF2D-FB3F-10A95B0F0B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23899" y="2979899"/>
            <a:ext cx="989753"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32CC6A35-2171-7141-66FE-E5F369FE24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99085" y="1488745"/>
            <a:ext cx="1446968" cy="126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73531691-44A2-68AF-47FF-1B1B77B460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23899" y="4509246"/>
            <a:ext cx="1093640"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Grafik 14">
            <a:extLst>
              <a:ext uri="{FF2B5EF4-FFF2-40B4-BE49-F238E27FC236}">
                <a16:creationId xmlns:a16="http://schemas.microsoft.com/office/drawing/2014/main" id="{D6FF3C6C-B1F6-A1DD-7EA7-5AABA4E0D7D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81018" y="5921869"/>
            <a:ext cx="361969" cy="540000"/>
          </a:xfrm>
          <a:prstGeom prst="rect">
            <a:avLst/>
          </a:prstGeom>
        </p:spPr>
      </p:pic>
      <p:sp>
        <p:nvSpPr>
          <p:cNvPr id="13" name="Textfeld 12">
            <a:extLst>
              <a:ext uri="{FF2B5EF4-FFF2-40B4-BE49-F238E27FC236}">
                <a16:creationId xmlns:a16="http://schemas.microsoft.com/office/drawing/2014/main" id="{4D4ECF92-FB92-55F1-63F6-9E348EEE58DC}"/>
              </a:ext>
            </a:extLst>
          </p:cNvPr>
          <p:cNvSpPr txBox="1"/>
          <p:nvPr/>
        </p:nvSpPr>
        <p:spPr>
          <a:xfrm>
            <a:off x="9603909" y="5821738"/>
            <a:ext cx="1509743" cy="215444"/>
          </a:xfrm>
          <a:prstGeom prst="rect">
            <a:avLst/>
          </a:prstGeom>
          <a:noFill/>
        </p:spPr>
        <p:txBody>
          <a:bodyPr wrap="square">
            <a:spAutoFit/>
          </a:bodyPr>
          <a:lstStyle/>
          <a:p>
            <a:pPr algn="r"/>
            <a:r>
              <a:rPr lang="de-DE" sz="800" i="1" dirty="0"/>
              <a:t>Bilder: ERC/GRC</a:t>
            </a:r>
          </a:p>
        </p:txBody>
      </p:sp>
      <p:pic>
        <p:nvPicPr>
          <p:cNvPr id="9" name="Grafik 8">
            <a:extLst>
              <a:ext uri="{FF2B5EF4-FFF2-40B4-BE49-F238E27FC236}">
                <a16:creationId xmlns:a16="http://schemas.microsoft.com/office/drawing/2014/main" id="{29A1C420-B691-9F90-F39A-920C0B6695C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4" name="Titel 1">
            <a:extLst>
              <a:ext uri="{FF2B5EF4-FFF2-40B4-BE49-F238E27FC236}">
                <a16:creationId xmlns:a16="http://schemas.microsoft.com/office/drawing/2014/main" id="{D14F244A-2B2D-FB0B-3A51-4920CAE6B291}"/>
              </a:ext>
            </a:extLst>
          </p:cNvPr>
          <p:cNvSpPr txBox="1">
            <a:spLocks/>
          </p:cNvSpPr>
          <p:nvPr/>
        </p:nvSpPr>
        <p:spPr>
          <a:xfrm>
            <a:off x="803059" y="677125"/>
            <a:ext cx="10515600" cy="8074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Was müssen Sie tun, wenn ein Mensch einen</a:t>
            </a:r>
          </a:p>
          <a:p>
            <a:r>
              <a:rPr lang="de-DE" sz="2800" b="1" dirty="0">
                <a:latin typeface="+mn-lt"/>
              </a:rPr>
              <a:t>Herz-Kreislaufstillstand hat ?</a:t>
            </a:r>
          </a:p>
        </p:txBody>
      </p:sp>
      <p:sp>
        <p:nvSpPr>
          <p:cNvPr id="4" name="Textfeld 3">
            <a:extLst>
              <a:ext uri="{FF2B5EF4-FFF2-40B4-BE49-F238E27FC236}">
                <a16:creationId xmlns:a16="http://schemas.microsoft.com/office/drawing/2014/main" id="{D0A32BC5-39E4-409D-2284-CCC883AA57D2}"/>
              </a:ext>
            </a:extLst>
          </p:cNvPr>
          <p:cNvSpPr txBox="1"/>
          <p:nvPr/>
        </p:nvSpPr>
        <p:spPr>
          <a:xfrm>
            <a:off x="1477445" y="1719899"/>
            <a:ext cx="8909201" cy="4893647"/>
          </a:xfrm>
          <a:prstGeom prst="rect">
            <a:avLst/>
          </a:prstGeom>
          <a:noFill/>
        </p:spPr>
        <p:txBody>
          <a:bodyPr wrap="square">
            <a:spAutoFit/>
          </a:bodyPr>
          <a:lstStyle/>
          <a:p>
            <a:pPr marL="442913" lvl="0" indent="-442913" eaLnBrk="1" hangingPunct="1"/>
            <a:r>
              <a:rPr lang="de-DE" sz="2400" b="1" dirty="0"/>
              <a:t>PRÜFEN</a:t>
            </a:r>
            <a:r>
              <a:rPr lang="de-DE" sz="2400" dirty="0"/>
              <a:t>					</a:t>
            </a:r>
          </a:p>
          <a:p>
            <a:pPr marL="442913" lvl="0" indent="-442913" eaLnBrk="1" hangingPunct="1"/>
            <a:r>
              <a:rPr lang="de-DE" sz="2400" b="0" dirty="0"/>
              <a:t>Sprechen Sie die Person laut an. Prüfen Sie schnell das Bewusstsein.</a:t>
            </a:r>
          </a:p>
          <a:p>
            <a:pPr marL="442913" lvl="0" indent="-442913" eaLnBrk="1" hangingPunct="1"/>
            <a:endParaRPr lang="de-DE" sz="1600" b="0" dirty="0">
              <a:cs typeface="Arial" charset="0"/>
            </a:endParaRPr>
          </a:p>
          <a:p>
            <a:pPr marL="442913" lvl="0" indent="-442913" eaLnBrk="1" hangingPunct="1"/>
            <a:r>
              <a:rPr lang="de-DE" sz="2400" b="1" dirty="0">
                <a:cs typeface="Arial" charset="0"/>
              </a:rPr>
              <a:t>RUFEN								</a:t>
            </a:r>
          </a:p>
          <a:p>
            <a:pPr marL="442913" indent="-442913"/>
            <a:r>
              <a:rPr lang="de-DE" sz="2400" b="0" dirty="0">
                <a:cs typeface="Arial" charset="0"/>
              </a:rPr>
              <a:t>Rufen Sie sofort den Notruf (112) an. </a:t>
            </a:r>
            <a:endParaRPr lang="de-DE" sz="2400" dirty="0">
              <a:cs typeface="Arial" charset="0"/>
            </a:endParaRPr>
          </a:p>
          <a:p>
            <a:pPr marL="442913" indent="-442913"/>
            <a:r>
              <a:rPr lang="de-DE" sz="2400" dirty="0">
                <a:cs typeface="Arial" charset="0"/>
              </a:rPr>
              <a:t>Schalten Sie das Telefon auf Lautsprecher.</a:t>
            </a:r>
          </a:p>
          <a:p>
            <a:pPr marL="442913" indent="-442913"/>
            <a:r>
              <a:rPr lang="de-DE" sz="2400" b="0" dirty="0">
                <a:cs typeface="Arial" charset="0"/>
              </a:rPr>
              <a:t>Kontrollieren Sie die Atmung. Folgen Sie den Anleitungen am Telefon.</a:t>
            </a:r>
            <a:br>
              <a:rPr lang="de-DE" sz="2400" b="0" dirty="0">
                <a:cs typeface="Arial" charset="0"/>
              </a:rPr>
            </a:br>
            <a:endParaRPr lang="de-DE" sz="1600" b="0" dirty="0">
              <a:cs typeface="Arial" charset="0"/>
            </a:endParaRPr>
          </a:p>
          <a:p>
            <a:pPr marL="442913" lvl="0" indent="-442913" eaLnBrk="1" hangingPunct="1"/>
            <a:r>
              <a:rPr lang="de-DE" sz="2400" b="1" dirty="0">
                <a:cs typeface="Arial" charset="0"/>
              </a:rPr>
              <a:t>DRÜCKEN</a:t>
            </a:r>
            <a:r>
              <a:rPr lang="de-DE" sz="2400" dirty="0">
                <a:cs typeface="Arial" charset="0"/>
              </a:rPr>
              <a:t>   							</a:t>
            </a:r>
          </a:p>
          <a:p>
            <a:pPr marL="442913" lvl="0" indent="-442913" eaLnBrk="1" hangingPunct="1"/>
            <a:r>
              <a:rPr lang="de-DE" sz="2400" b="0" dirty="0">
                <a:cs typeface="Arial" charset="0"/>
              </a:rPr>
              <a:t>Drücken Sie mit beiden Händen fest und schnell in die Mitte des</a:t>
            </a:r>
          </a:p>
          <a:p>
            <a:pPr marL="442913" lvl="0" indent="-442913" eaLnBrk="1" hangingPunct="1"/>
            <a:r>
              <a:rPr lang="de-DE" sz="2400" b="0" dirty="0">
                <a:cs typeface="Arial" charset="0"/>
              </a:rPr>
              <a:t>Brustkorb bis der Rettungsdienst eintrifft.</a:t>
            </a:r>
          </a:p>
          <a:p>
            <a:pPr marL="442913" lvl="0" indent="-442913" eaLnBrk="1" hangingPunct="1"/>
            <a:r>
              <a:rPr lang="de-DE" sz="2400" dirty="0">
                <a:cs typeface="Arial" charset="0"/>
              </a:rPr>
              <a:t>Wenn möglich mit einer anderen Person abwechseln.</a:t>
            </a:r>
          </a:p>
          <a:p>
            <a:pPr marL="442913" lvl="0" indent="-442913" eaLnBrk="1" hangingPunct="1"/>
            <a:endParaRPr lang="de-DE" sz="1600" b="0" dirty="0">
              <a:cs typeface="Arial" charset="0"/>
            </a:endParaRPr>
          </a:p>
          <a:p>
            <a:pPr marL="442913" lvl="0" indent="-442913" eaLnBrk="1" hangingPunct="1"/>
            <a:r>
              <a:rPr lang="de-DE" sz="2400" b="1" dirty="0">
                <a:solidFill>
                  <a:srgbClr val="FF0000"/>
                </a:solidFill>
                <a:cs typeface="Arial" charset="0"/>
              </a:rPr>
              <a:t>Das ist die Leitformel der Reanimation!</a:t>
            </a:r>
            <a:endParaRPr lang="de-DE" sz="2400" b="1" dirty="0">
              <a:solidFill>
                <a:srgbClr val="FF0000"/>
              </a:solidFill>
            </a:endParaRPr>
          </a:p>
        </p:txBody>
      </p:sp>
    </p:spTree>
    <p:extLst>
      <p:ext uri="{BB962C8B-B14F-4D97-AF65-F5344CB8AC3E}">
        <p14:creationId xmlns:p14="http://schemas.microsoft.com/office/powerpoint/2010/main" val="418116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10" name="Picture 2">
            <a:extLst>
              <a:ext uri="{FF2B5EF4-FFF2-40B4-BE49-F238E27FC236}">
                <a16:creationId xmlns:a16="http://schemas.microsoft.com/office/drawing/2014/main" id="{5E6118FA-DE03-5892-C47B-5C141486496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86251" y="1629000"/>
            <a:ext cx="4134195" cy="360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F8117020-3F85-E0A2-3432-68BA040EB1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E4FB86DD-5E95-2AFD-2DF1-2793B12308F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nochmal genau zum PRÜFEN</a:t>
            </a:r>
          </a:p>
        </p:txBody>
      </p:sp>
      <p:sp>
        <p:nvSpPr>
          <p:cNvPr id="4" name="Textfeld 3">
            <a:extLst>
              <a:ext uri="{FF2B5EF4-FFF2-40B4-BE49-F238E27FC236}">
                <a16:creationId xmlns:a16="http://schemas.microsoft.com/office/drawing/2014/main" id="{DA7552EB-F2F9-FB4E-31BC-FA613396D0B1}"/>
              </a:ext>
            </a:extLst>
          </p:cNvPr>
          <p:cNvSpPr txBox="1"/>
          <p:nvPr/>
        </p:nvSpPr>
        <p:spPr>
          <a:xfrm>
            <a:off x="8510913" y="5128038"/>
            <a:ext cx="1509743" cy="215444"/>
          </a:xfrm>
          <a:prstGeom prst="rect">
            <a:avLst/>
          </a:prstGeom>
          <a:noFill/>
        </p:spPr>
        <p:txBody>
          <a:bodyPr wrap="square">
            <a:spAutoFit/>
          </a:bodyPr>
          <a:lstStyle/>
          <a:p>
            <a:pPr algn="r"/>
            <a:r>
              <a:rPr lang="de-DE" sz="800" i="1" dirty="0"/>
              <a:t>Bild: ERC/GRC</a:t>
            </a:r>
          </a:p>
        </p:txBody>
      </p:sp>
      <p:pic>
        <p:nvPicPr>
          <p:cNvPr id="7" name="Grafik 6">
            <a:extLst>
              <a:ext uri="{FF2B5EF4-FFF2-40B4-BE49-F238E27FC236}">
                <a16:creationId xmlns:a16="http://schemas.microsoft.com/office/drawing/2014/main" id="{15BE2D02-EDE1-373E-9DA0-390EC5440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2219411"/>
            <a:ext cx="388861" cy="360000"/>
          </a:xfrm>
          <a:prstGeom prst="rect">
            <a:avLst/>
          </a:prstGeom>
        </p:spPr>
      </p:pic>
      <p:sp>
        <p:nvSpPr>
          <p:cNvPr id="11" name="Textfeld 10">
            <a:extLst>
              <a:ext uri="{FF2B5EF4-FFF2-40B4-BE49-F238E27FC236}">
                <a16:creationId xmlns:a16="http://schemas.microsoft.com/office/drawing/2014/main" id="{67E98994-12A7-0EA8-D478-723B8BD8ECE9}"/>
              </a:ext>
            </a:extLst>
          </p:cNvPr>
          <p:cNvSpPr txBox="1"/>
          <p:nvPr/>
        </p:nvSpPr>
        <p:spPr>
          <a:xfrm>
            <a:off x="1440606" y="2135845"/>
            <a:ext cx="6964839" cy="2985433"/>
          </a:xfrm>
          <a:prstGeom prst="rect">
            <a:avLst/>
          </a:prstGeom>
          <a:noFill/>
        </p:spPr>
        <p:txBody>
          <a:bodyPr wrap="square">
            <a:spAutoFit/>
          </a:bodyPr>
          <a:lstStyle/>
          <a:p>
            <a:pPr marL="442913" lvl="0" indent="-442913" eaLnBrk="1" hangingPunct="1"/>
            <a:r>
              <a:rPr lang="de-DE" sz="2400" b="0" dirty="0"/>
              <a:t>Prüfen Sie schnell das Bewusstsein </a:t>
            </a:r>
          </a:p>
          <a:p>
            <a:pPr marL="442913" lvl="0" indent="-442913" eaLnBrk="1" hangingPunct="1"/>
            <a:r>
              <a:rPr lang="de-DE" sz="2400" b="0" dirty="0"/>
              <a:t>durch leichtes Schütteln </a:t>
            </a:r>
            <a:r>
              <a:rPr lang="de-DE" sz="2400" dirty="0"/>
              <a:t>a</a:t>
            </a:r>
            <a:r>
              <a:rPr lang="de-DE" sz="2400" b="0" dirty="0"/>
              <a:t>n</a:t>
            </a:r>
            <a:r>
              <a:rPr lang="de-DE" sz="2400" dirty="0"/>
              <a:t> </a:t>
            </a:r>
            <a:r>
              <a:rPr lang="de-DE" sz="2400" b="0" dirty="0"/>
              <a:t>den Schultern </a:t>
            </a:r>
          </a:p>
          <a:p>
            <a:pPr marL="442913" lvl="0" indent="-442913" eaLnBrk="1" hangingPunct="1"/>
            <a:r>
              <a:rPr lang="de-DE" sz="2400" b="0" dirty="0"/>
              <a:t>und lautes Ansprechen.		</a:t>
            </a:r>
            <a:endParaRPr lang="de-DE" sz="2400" dirty="0"/>
          </a:p>
          <a:p>
            <a:pPr marL="442913" lvl="0" indent="-442913" eaLnBrk="1" hangingPunct="1"/>
            <a:endParaRPr lang="de-DE" sz="2400" b="0" dirty="0"/>
          </a:p>
          <a:p>
            <a:pPr marL="442913" lvl="0" indent="-442913" eaLnBrk="1" hangingPunct="1"/>
            <a:endParaRPr lang="de-DE" sz="2400" dirty="0"/>
          </a:p>
          <a:p>
            <a:pPr marL="442913" indent="-442913"/>
            <a:r>
              <a:rPr lang="de-DE" sz="2400" b="0" dirty="0">
                <a:ea typeface="Wingdings"/>
                <a:cs typeface="Wingdings"/>
                <a:sym typeface="Wingdings"/>
              </a:rPr>
              <a:t>(Das sollte nicht länger als 2 Sekunden dauern)</a:t>
            </a:r>
          </a:p>
          <a:p>
            <a:pPr marL="442913" lvl="0" indent="-442913" eaLnBrk="1" hangingPunct="1"/>
            <a:endParaRPr lang="de-DE" sz="2400" b="0" dirty="0"/>
          </a:p>
          <a:p>
            <a:pPr marL="442913" lvl="0" indent="-442913" eaLnBrk="1" hangingPunct="1"/>
            <a:r>
              <a:rPr lang="de-DE" sz="2000" b="0" dirty="0"/>
              <a:t>	</a:t>
            </a:r>
            <a:r>
              <a:rPr lang="de-DE" sz="2000" dirty="0">
                <a:ea typeface="Wingdings"/>
                <a:cs typeface="Wingdings"/>
                <a:sym typeface="Wingdings"/>
              </a:rPr>
              <a:t> </a:t>
            </a:r>
            <a:endParaRPr lang="de-DE" sz="2000" dirty="0">
              <a:sym typeface="Wingdings"/>
            </a:endParaRPr>
          </a:p>
        </p:txBody>
      </p:sp>
    </p:spTree>
    <p:extLst>
      <p:ext uri="{BB962C8B-B14F-4D97-AF65-F5344CB8AC3E}">
        <p14:creationId xmlns:p14="http://schemas.microsoft.com/office/powerpoint/2010/main" val="403467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692052" y="1851731"/>
            <a:ext cx="6242907" cy="3785652"/>
          </a:xfrm>
          <a:prstGeom prst="rect">
            <a:avLst/>
          </a:prstGeom>
          <a:noFill/>
        </p:spPr>
        <p:txBody>
          <a:bodyPr wrap="square">
            <a:spAutoFit/>
          </a:bodyPr>
          <a:lstStyle/>
          <a:p>
            <a:pPr marL="442913" lvl="0" indent="-442913" eaLnBrk="1" hangingPunct="1"/>
            <a:r>
              <a:rPr lang="de-DE" sz="2400" dirty="0"/>
              <a:t>R</a:t>
            </a:r>
            <a:r>
              <a:rPr lang="de-DE" sz="2400" b="0" dirty="0"/>
              <a:t>ufen Sie andere Personen zur Hilfe. 					</a:t>
            </a:r>
            <a:endParaRPr lang="de-DE" sz="2400" dirty="0"/>
          </a:p>
          <a:p>
            <a:pPr marL="442913" lvl="0" indent="-442913" eaLnBrk="1" hangingPunct="1"/>
            <a:r>
              <a:rPr lang="de-DE" sz="2400" dirty="0"/>
              <a:t>R</a:t>
            </a:r>
            <a:r>
              <a:rPr lang="de-DE" sz="2400" b="0" dirty="0"/>
              <a:t>ufen Sie 112 (Notruf in Europa) an. </a:t>
            </a:r>
          </a:p>
          <a:p>
            <a:pPr marL="442913" lvl="0" indent="-442913" eaLnBrk="1" hangingPunct="1"/>
            <a:r>
              <a:rPr lang="de-DE" sz="2400" dirty="0"/>
              <a:t>Alternativ können Sie eine andere Person bitten </a:t>
            </a:r>
          </a:p>
          <a:p>
            <a:pPr marL="442913" lvl="0" indent="-442913" eaLnBrk="1" hangingPunct="1"/>
            <a:r>
              <a:rPr lang="de-DE" sz="2400" dirty="0"/>
              <a:t>dies zu tun.</a:t>
            </a:r>
          </a:p>
          <a:p>
            <a:pPr marL="442913" lvl="0" indent="-442913" eaLnBrk="1" hangingPunct="1"/>
            <a:endParaRPr lang="de-DE" sz="2400" dirty="0"/>
          </a:p>
          <a:p>
            <a:pPr marL="442913" lvl="0" indent="-442913" eaLnBrk="1" hangingPunct="1"/>
            <a:r>
              <a:rPr lang="de-DE" sz="2400" b="0" i="0" u="none" strike="noStrike" baseline="0" dirty="0">
                <a:cs typeface="Calibri" panose="020F0502020204030204" pitchFamily="34" charset="0"/>
              </a:rPr>
              <a:t>Aktivieren Sie die Freisprechfunktion um leichter</a:t>
            </a:r>
          </a:p>
          <a:p>
            <a:pPr marL="442913" lvl="0" indent="-442913" eaLnBrk="1" hangingPunct="1"/>
            <a:r>
              <a:rPr lang="de-DE" sz="2400" b="0" i="0" u="none" strike="noStrike" baseline="0" dirty="0">
                <a:cs typeface="Calibri" panose="020F0502020204030204" pitchFamily="34" charset="0"/>
              </a:rPr>
              <a:t>mit dem Leitstellenpersonal sprechen zu </a:t>
            </a:r>
          </a:p>
          <a:p>
            <a:pPr marL="442913" lvl="0" indent="-442913" eaLnBrk="1" hangingPunct="1"/>
            <a:r>
              <a:rPr lang="de-DE" sz="2400" b="0" i="0" u="none" strike="noStrike" baseline="0" dirty="0">
                <a:cs typeface="Calibri" panose="020F0502020204030204" pitchFamily="34" charset="0"/>
              </a:rPr>
              <a:t>können (legen Sie das Telefon neben den Kopf </a:t>
            </a:r>
          </a:p>
          <a:p>
            <a:pPr marL="442913" lvl="0" indent="-442913" eaLnBrk="1" hangingPunct="1"/>
            <a:r>
              <a:rPr lang="de-DE" sz="2400" dirty="0">
                <a:cs typeface="Calibri" panose="020F0502020204030204" pitchFamily="34" charset="0"/>
              </a:rPr>
              <a:t>d</a:t>
            </a:r>
            <a:r>
              <a:rPr lang="de-DE" sz="2400" b="0" i="0" u="none" strike="noStrike" baseline="0" dirty="0">
                <a:cs typeface="Calibri" panose="020F0502020204030204" pitchFamily="34" charset="0"/>
              </a:rPr>
              <a:t>er</a:t>
            </a:r>
            <a:r>
              <a:rPr lang="de-DE" sz="2400" dirty="0">
                <a:cs typeface="Calibri" panose="020F0502020204030204" pitchFamily="34" charset="0"/>
              </a:rPr>
              <a:t> </a:t>
            </a:r>
            <a:r>
              <a:rPr lang="de-DE" sz="2400" b="0" i="0" u="none" strike="noStrike" baseline="0" dirty="0">
                <a:cs typeface="Calibri" panose="020F0502020204030204" pitchFamily="34" charset="0"/>
              </a:rPr>
              <a:t>betroffenen Person).</a:t>
            </a:r>
            <a:endParaRPr lang="de-DE" sz="2400" strike="sngStrike" dirty="0">
              <a:cs typeface="Calibri" panose="020F0502020204030204" pitchFamily="34" charset="0"/>
            </a:endParaRPr>
          </a:p>
        </p:txBody>
      </p:sp>
      <p:pic>
        <p:nvPicPr>
          <p:cNvPr id="2" name="Grafik 1">
            <a:extLst>
              <a:ext uri="{FF2B5EF4-FFF2-40B4-BE49-F238E27FC236}">
                <a16:creationId xmlns:a16="http://schemas.microsoft.com/office/drawing/2014/main" id="{23626B8E-E1F7-1B2C-73AB-E70E273C5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265" y="1932276"/>
            <a:ext cx="388861" cy="360000"/>
          </a:xfrm>
          <a:prstGeom prst="rect">
            <a:avLst/>
          </a:prstGeom>
        </p:spPr>
      </p:pic>
      <p:pic>
        <p:nvPicPr>
          <p:cNvPr id="7" name="Grafik 6">
            <a:extLst>
              <a:ext uri="{FF2B5EF4-FFF2-40B4-BE49-F238E27FC236}">
                <a16:creationId xmlns:a16="http://schemas.microsoft.com/office/drawing/2014/main" id="{00496DDC-A018-9229-0DEB-99213DCEF3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298" y="2725568"/>
            <a:ext cx="388861" cy="360000"/>
          </a:xfrm>
          <a:prstGeom prst="rect">
            <a:avLst/>
          </a:prstGeom>
        </p:spPr>
      </p:pic>
      <p:pic>
        <p:nvPicPr>
          <p:cNvPr id="11" name="Grafik 10">
            <a:extLst>
              <a:ext uri="{FF2B5EF4-FFF2-40B4-BE49-F238E27FC236}">
                <a16:creationId xmlns:a16="http://schemas.microsoft.com/office/drawing/2014/main" id="{96D44F48-0AAB-D0E5-AEFD-6D0AACB94C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815" y="4170150"/>
            <a:ext cx="388861" cy="360000"/>
          </a:xfrm>
          <a:prstGeom prst="rect">
            <a:avLst/>
          </a:prstGeom>
        </p:spPr>
      </p:pic>
      <p:pic>
        <p:nvPicPr>
          <p:cNvPr id="10" name="Picture 2">
            <a:extLst>
              <a:ext uri="{FF2B5EF4-FFF2-40B4-BE49-F238E27FC236}">
                <a16:creationId xmlns:a16="http://schemas.microsoft.com/office/drawing/2014/main" id="{865BA3B5-361C-2D18-72B9-DC0325BDB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158332" y="1353337"/>
            <a:ext cx="3947834" cy="558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a:extLst>
              <a:ext uri="{FF2B5EF4-FFF2-40B4-BE49-F238E27FC236}">
                <a16:creationId xmlns:a16="http://schemas.microsoft.com/office/drawing/2014/main" id="{33CA5C66-4A8F-4019-DCFC-0702EDC03525}"/>
              </a:ext>
            </a:extLst>
          </p:cNvPr>
          <p:cNvSpPr txBox="1"/>
          <p:nvPr/>
        </p:nvSpPr>
        <p:spPr>
          <a:xfrm>
            <a:off x="8262558" y="5215343"/>
            <a:ext cx="1509743" cy="215444"/>
          </a:xfrm>
          <a:prstGeom prst="rect">
            <a:avLst/>
          </a:prstGeom>
          <a:noFill/>
        </p:spPr>
        <p:txBody>
          <a:bodyPr wrap="square">
            <a:spAutoFit/>
          </a:bodyPr>
          <a:lstStyle/>
          <a:p>
            <a:pPr algn="r"/>
            <a:r>
              <a:rPr lang="de-DE" sz="800" i="1" dirty="0"/>
              <a:t>Bild: ERC/GRC</a:t>
            </a:r>
          </a:p>
        </p:txBody>
      </p:sp>
      <p:pic>
        <p:nvPicPr>
          <p:cNvPr id="8" name="Grafik 7">
            <a:extLst>
              <a:ext uri="{FF2B5EF4-FFF2-40B4-BE49-F238E27FC236}">
                <a16:creationId xmlns:a16="http://schemas.microsoft.com/office/drawing/2014/main" id="{9DE387D6-D808-13D5-E7BD-C39B7E3719A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D90D4673-623A-ACCE-98EC-3BCB16969AAC}"/>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RUFEN</a:t>
            </a:r>
          </a:p>
        </p:txBody>
      </p:sp>
    </p:spTree>
    <p:extLst>
      <p:ext uri="{BB962C8B-B14F-4D97-AF65-F5344CB8AC3E}">
        <p14:creationId xmlns:p14="http://schemas.microsoft.com/office/powerpoint/2010/main" val="7978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521890" y="1848901"/>
            <a:ext cx="8160590" cy="4524315"/>
          </a:xfrm>
          <a:prstGeom prst="rect">
            <a:avLst/>
          </a:prstGeom>
          <a:noFill/>
        </p:spPr>
        <p:txBody>
          <a:bodyPr wrap="square">
            <a:spAutoFit/>
          </a:bodyPr>
          <a:lstStyle/>
          <a:p>
            <a:pPr marL="442913" lvl="0" indent="-442913"/>
            <a:r>
              <a:rPr lang="de-DE" sz="2400" dirty="0"/>
              <a:t>Kontrollieren Sie die Atmung (evtl. mit dem Leitstellenpersonal). </a:t>
            </a:r>
          </a:p>
          <a:p>
            <a:pPr marL="442913" lvl="0" indent="-442913"/>
            <a:r>
              <a:rPr lang="de-DE" sz="2400" dirty="0"/>
              <a:t>Keine Atmung oder Atmung nicht normal? </a:t>
            </a:r>
          </a:p>
          <a:p>
            <a:pPr marL="442913" lvl="0" indent="-442913"/>
            <a:endParaRPr lang="de-DE" sz="2400" dirty="0"/>
          </a:p>
          <a:p>
            <a:pPr marL="442913" lvl="0" indent="-442913" eaLnBrk="1" hangingPunct="1"/>
            <a:r>
              <a:rPr lang="de-DE" sz="2400" b="0" dirty="0"/>
              <a:t>Überstrecken Sie den Kopf vorsichtig nach hinten </a:t>
            </a:r>
          </a:p>
          <a:p>
            <a:pPr marL="442913" lvl="0" indent="-442913" eaLnBrk="1" hangingPunct="1"/>
            <a:r>
              <a:rPr lang="de-DE" sz="2400" b="0" dirty="0"/>
              <a:t>und heben Sie das Kinn an. </a:t>
            </a:r>
          </a:p>
          <a:p>
            <a:pPr lvl="0" eaLnBrk="1" hangingPunct="1"/>
            <a:endParaRPr lang="de-DE" sz="2400" dirty="0"/>
          </a:p>
          <a:p>
            <a:pPr lvl="0" eaLnBrk="1" hangingPunct="1"/>
            <a:r>
              <a:rPr lang="de-DE" sz="2400" b="0" dirty="0"/>
              <a:t>Schauen Sie, ob der Brustkorb sich hebt und senkt.</a:t>
            </a:r>
          </a:p>
          <a:p>
            <a:pPr lvl="0" eaLnBrk="1" hangingPunct="1"/>
            <a:r>
              <a:rPr lang="de-DE" sz="2400" b="0" dirty="0"/>
              <a:t>Legen Sie ihr Ohr über Mund und Nase und hören Sie,</a:t>
            </a:r>
          </a:p>
          <a:p>
            <a:pPr lvl="0" eaLnBrk="1" hangingPunct="1"/>
            <a:r>
              <a:rPr lang="de-DE" sz="2400" b="0" dirty="0"/>
              <a:t>ob normale Atemgeräusche vorhanden sind. </a:t>
            </a:r>
          </a:p>
          <a:p>
            <a:pPr lvl="0" eaLnBrk="1" hangingPunct="1"/>
            <a:r>
              <a:rPr lang="de-DE" sz="2400" b="0" dirty="0"/>
              <a:t>Prüfen Sie mit der Wange, ob Luft fühlbar ist.</a:t>
            </a:r>
          </a:p>
          <a:p>
            <a:pPr lvl="0" eaLnBrk="1" hangingPunct="1"/>
            <a:endParaRPr lang="de-DE" sz="2400" dirty="0"/>
          </a:p>
          <a:p>
            <a:pPr lvl="0" eaLnBrk="1" hangingPunct="1"/>
            <a:r>
              <a:rPr lang="de-DE" sz="2400" b="0" dirty="0">
                <a:ea typeface="Wingdings"/>
                <a:cs typeface="Wingdings"/>
                <a:sym typeface="Wingdings"/>
              </a:rPr>
              <a:t>(Das sollte nicht länger als 10 Sekunden dauern)</a:t>
            </a:r>
          </a:p>
        </p:txBody>
      </p:sp>
      <p:pic>
        <p:nvPicPr>
          <p:cNvPr id="2" name="Grafik 1">
            <a:extLst>
              <a:ext uri="{FF2B5EF4-FFF2-40B4-BE49-F238E27FC236}">
                <a16:creationId xmlns:a16="http://schemas.microsoft.com/office/drawing/2014/main" id="{C90E2AC3-63EC-26CB-A2DE-29AA15CDB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23" y="1940492"/>
            <a:ext cx="388861" cy="360000"/>
          </a:xfrm>
          <a:prstGeom prst="rect">
            <a:avLst/>
          </a:prstGeom>
        </p:spPr>
      </p:pic>
      <p:pic>
        <p:nvPicPr>
          <p:cNvPr id="3" name="Grafik 2">
            <a:extLst>
              <a:ext uri="{FF2B5EF4-FFF2-40B4-BE49-F238E27FC236}">
                <a16:creationId xmlns:a16="http://schemas.microsoft.com/office/drawing/2014/main" id="{57997D35-13CD-321C-8EBB-E445CE895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23" y="3084878"/>
            <a:ext cx="388861" cy="360000"/>
          </a:xfrm>
          <a:prstGeom prst="rect">
            <a:avLst/>
          </a:prstGeom>
        </p:spPr>
      </p:pic>
      <p:pic>
        <p:nvPicPr>
          <p:cNvPr id="9" name="Picture 2">
            <a:extLst>
              <a:ext uri="{FF2B5EF4-FFF2-40B4-BE49-F238E27FC236}">
                <a16:creationId xmlns:a16="http://schemas.microsoft.com/office/drawing/2014/main" id="{82C74860-4D00-5270-1DD7-E196700A8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471" b="9471"/>
          <a:stretch/>
        </p:blipFill>
        <p:spPr bwMode="auto">
          <a:xfrm>
            <a:off x="7931887" y="2013023"/>
            <a:ext cx="4099941" cy="47028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B81C764D-0757-7FFE-ACD0-54BB10D6EC7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0" name="Titel 1">
            <a:extLst>
              <a:ext uri="{FF2B5EF4-FFF2-40B4-BE49-F238E27FC236}">
                <a16:creationId xmlns:a16="http://schemas.microsoft.com/office/drawing/2014/main" id="{024F0F74-0EA1-EE22-F300-3B7ED1CC55C9}"/>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RUFEN</a:t>
            </a:r>
          </a:p>
        </p:txBody>
      </p:sp>
      <p:sp>
        <p:nvSpPr>
          <p:cNvPr id="4" name="Textfeld 3">
            <a:extLst>
              <a:ext uri="{FF2B5EF4-FFF2-40B4-BE49-F238E27FC236}">
                <a16:creationId xmlns:a16="http://schemas.microsoft.com/office/drawing/2014/main" id="{634FEBB6-4A6A-CB42-4418-4384E8BAB088}"/>
              </a:ext>
            </a:extLst>
          </p:cNvPr>
          <p:cNvSpPr txBox="1"/>
          <p:nvPr/>
        </p:nvSpPr>
        <p:spPr>
          <a:xfrm>
            <a:off x="8028105" y="5408199"/>
            <a:ext cx="1509743" cy="215444"/>
          </a:xfrm>
          <a:prstGeom prst="rect">
            <a:avLst/>
          </a:prstGeom>
          <a:noFill/>
        </p:spPr>
        <p:txBody>
          <a:bodyPr wrap="square">
            <a:spAutoFit/>
          </a:bodyPr>
          <a:lstStyle/>
          <a:p>
            <a:pPr algn="r"/>
            <a:r>
              <a:rPr lang="de-DE" sz="800" i="1" dirty="0"/>
              <a:t>Bild: ERC/GRC</a:t>
            </a:r>
          </a:p>
        </p:txBody>
      </p:sp>
      <p:pic>
        <p:nvPicPr>
          <p:cNvPr id="7" name="Grafik 6">
            <a:extLst>
              <a:ext uri="{FF2B5EF4-FFF2-40B4-BE49-F238E27FC236}">
                <a16:creationId xmlns:a16="http://schemas.microsoft.com/office/drawing/2014/main" id="{409BB2DE-4F4A-BCB9-6F29-A91EB35C07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23" y="4111058"/>
            <a:ext cx="388861" cy="360000"/>
          </a:xfrm>
          <a:prstGeom prst="rect">
            <a:avLst/>
          </a:prstGeom>
        </p:spPr>
      </p:pic>
    </p:spTree>
    <p:extLst>
      <p:ext uri="{BB962C8B-B14F-4D97-AF65-F5344CB8AC3E}">
        <p14:creationId xmlns:p14="http://schemas.microsoft.com/office/powerpoint/2010/main" val="158632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648236" y="2300306"/>
            <a:ext cx="6454364" cy="2677656"/>
          </a:xfrm>
          <a:prstGeom prst="rect">
            <a:avLst/>
          </a:prstGeom>
          <a:noFill/>
        </p:spPr>
        <p:txBody>
          <a:bodyPr wrap="square">
            <a:spAutoFit/>
          </a:bodyPr>
          <a:lstStyle/>
          <a:p>
            <a:pPr marL="442913" lvl="0" indent="-442913" eaLnBrk="1" hangingPunct="1"/>
            <a:r>
              <a:rPr lang="de-DE" sz="2400" b="0" dirty="0"/>
              <a:t>Knien Sie sich neben die betroffene Person.</a:t>
            </a:r>
            <a:endParaRPr lang="de-DE" sz="2400" b="0" strike="sngStrike" dirty="0"/>
          </a:p>
          <a:p>
            <a:pPr marL="442913" lvl="0" indent="-442913" eaLnBrk="1" hangingPunct="1"/>
            <a:r>
              <a:rPr lang="de-DE" sz="2400" b="0" dirty="0"/>
              <a:t>	 			</a:t>
            </a:r>
            <a:endParaRPr lang="de-DE" sz="2400" dirty="0"/>
          </a:p>
          <a:p>
            <a:pPr marL="442913" lvl="0" indent="-442913" eaLnBrk="1" hangingPunct="1"/>
            <a:r>
              <a:rPr lang="de-DE" sz="2400" dirty="0"/>
              <a:t>Legen Sie Ihre Hand in die Mitte des Brustkorbes,</a:t>
            </a:r>
          </a:p>
          <a:p>
            <a:pPr marL="442913" lvl="0" indent="-442913" eaLnBrk="1" hangingPunct="1"/>
            <a:r>
              <a:rPr lang="de-DE" sz="2400" dirty="0"/>
              <a:t>zwischen die Brustwarzen</a:t>
            </a:r>
            <a:r>
              <a:rPr lang="de-DE" sz="2400" b="0" dirty="0"/>
              <a:t>.</a:t>
            </a:r>
          </a:p>
          <a:p>
            <a:pPr marL="442913" lvl="0" indent="-442913" eaLnBrk="1" hangingPunct="1"/>
            <a:r>
              <a:rPr lang="de-DE" sz="2400" b="0" dirty="0"/>
              <a:t>	</a:t>
            </a:r>
            <a:endParaRPr lang="de-DE" sz="2400" dirty="0"/>
          </a:p>
          <a:p>
            <a:pPr lvl="0" eaLnBrk="1" hangingPunct="1"/>
            <a:r>
              <a:rPr lang="de-DE" sz="2400" b="0" dirty="0"/>
              <a:t>Legen Sie die andere Hand mit dem Ballen darüber.</a:t>
            </a:r>
            <a:endParaRPr lang="de-DE" sz="2400" dirty="0"/>
          </a:p>
        </p:txBody>
      </p:sp>
      <p:pic>
        <p:nvPicPr>
          <p:cNvPr id="7" name="Grafik 6">
            <a:extLst>
              <a:ext uri="{FF2B5EF4-FFF2-40B4-BE49-F238E27FC236}">
                <a16:creationId xmlns:a16="http://schemas.microsoft.com/office/drawing/2014/main" id="{30CB8379-BD5A-F4CF-9E9D-E15769116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2370639"/>
            <a:ext cx="388861" cy="360000"/>
          </a:xfrm>
          <a:prstGeom prst="rect">
            <a:avLst/>
          </a:prstGeom>
        </p:spPr>
      </p:pic>
      <p:pic>
        <p:nvPicPr>
          <p:cNvPr id="10" name="Grafik 9">
            <a:extLst>
              <a:ext uri="{FF2B5EF4-FFF2-40B4-BE49-F238E27FC236}">
                <a16:creationId xmlns:a16="http://schemas.microsoft.com/office/drawing/2014/main" id="{DDC7E97A-0581-6C1C-7BE9-F011DEC5B6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3249000"/>
            <a:ext cx="388861" cy="360000"/>
          </a:xfrm>
          <a:prstGeom prst="rect">
            <a:avLst/>
          </a:prstGeom>
        </p:spPr>
      </p:pic>
      <p:pic>
        <p:nvPicPr>
          <p:cNvPr id="12" name="Grafik 11">
            <a:extLst>
              <a:ext uri="{FF2B5EF4-FFF2-40B4-BE49-F238E27FC236}">
                <a16:creationId xmlns:a16="http://schemas.microsoft.com/office/drawing/2014/main" id="{F4A0534D-61CA-11D3-B1B4-ADB2802713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4248630"/>
            <a:ext cx="388861" cy="360000"/>
          </a:xfrm>
          <a:prstGeom prst="rect">
            <a:avLst/>
          </a:prstGeom>
        </p:spPr>
      </p:pic>
      <p:pic>
        <p:nvPicPr>
          <p:cNvPr id="3" name="Picture 5">
            <a:extLst>
              <a:ext uri="{FF2B5EF4-FFF2-40B4-BE49-F238E27FC236}">
                <a16:creationId xmlns:a16="http://schemas.microsoft.com/office/drawing/2014/main" id="{E5FE79B9-3BDF-178E-0143-7D7DE2CCD2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11" t="13045" r="12054" b="23021"/>
          <a:stretch/>
        </p:blipFill>
        <p:spPr bwMode="auto">
          <a:xfrm>
            <a:off x="7829153" y="1562986"/>
            <a:ext cx="3760335" cy="454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a:extLst>
              <a:ext uri="{FF2B5EF4-FFF2-40B4-BE49-F238E27FC236}">
                <a16:creationId xmlns:a16="http://schemas.microsoft.com/office/drawing/2014/main" id="{1789EC43-7F20-1EBD-5046-55D078E68090}"/>
              </a:ext>
            </a:extLst>
          </p:cNvPr>
          <p:cNvSpPr txBox="1"/>
          <p:nvPr/>
        </p:nvSpPr>
        <p:spPr>
          <a:xfrm>
            <a:off x="9685286" y="4988874"/>
            <a:ext cx="1509743" cy="215444"/>
          </a:xfrm>
          <a:prstGeom prst="rect">
            <a:avLst/>
          </a:prstGeom>
          <a:noFill/>
        </p:spPr>
        <p:txBody>
          <a:bodyPr wrap="square">
            <a:spAutoFit/>
          </a:bodyPr>
          <a:lstStyle/>
          <a:p>
            <a:pPr algn="r"/>
            <a:r>
              <a:rPr lang="de-DE" sz="800" i="1" dirty="0"/>
              <a:t>Bild: ERC/GRC</a:t>
            </a:r>
          </a:p>
        </p:txBody>
      </p:sp>
      <p:pic>
        <p:nvPicPr>
          <p:cNvPr id="9" name="Grafik 8">
            <a:extLst>
              <a:ext uri="{FF2B5EF4-FFF2-40B4-BE49-F238E27FC236}">
                <a16:creationId xmlns:a16="http://schemas.microsoft.com/office/drawing/2014/main" id="{30A5F4E1-C080-CD6A-03F7-BD4BA2E3F9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77D41110-46E2-14A0-0E6C-EB58B7538E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DRÜCKEN</a:t>
            </a:r>
          </a:p>
        </p:txBody>
      </p:sp>
    </p:spTree>
    <p:extLst>
      <p:ext uri="{BB962C8B-B14F-4D97-AF65-F5344CB8AC3E}">
        <p14:creationId xmlns:p14="http://schemas.microsoft.com/office/powerpoint/2010/main" val="171517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EBFF404-C95C-0D8C-DE2E-6580243BA3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18" t="14323" r="13960" b="19891"/>
          <a:stretch/>
        </p:blipFill>
        <p:spPr bwMode="auto">
          <a:xfrm>
            <a:off x="7985051" y="1653682"/>
            <a:ext cx="3509608" cy="467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092200" y="1965706"/>
            <a:ext cx="7814733" cy="4893647"/>
          </a:xfrm>
          <a:prstGeom prst="rect">
            <a:avLst/>
          </a:prstGeom>
          <a:noFill/>
        </p:spPr>
        <p:txBody>
          <a:bodyPr wrap="square">
            <a:spAutoFit/>
          </a:bodyPr>
          <a:lstStyle/>
          <a:p>
            <a:pPr marL="442913" lvl="0" indent="-442913" eaLnBrk="1" hangingPunct="1"/>
            <a:r>
              <a:rPr lang="de-DE" sz="2400" dirty="0"/>
              <a:t>	H</a:t>
            </a:r>
            <a:r>
              <a:rPr lang="de-DE" sz="2400" b="0" dirty="0"/>
              <a:t>alten Sie die Arme durchgestreckt</a:t>
            </a:r>
          </a:p>
          <a:p>
            <a:pPr marL="442913" lvl="0" indent="-442913" eaLnBrk="1" hangingPunct="1"/>
            <a:r>
              <a:rPr lang="de-DE" sz="2400" dirty="0"/>
              <a:t>	u</a:t>
            </a:r>
            <a:r>
              <a:rPr lang="de-DE" sz="2400" b="0" dirty="0"/>
              <a:t>nd beugen Sie sich senkrecht über den Brustkorb. 			</a:t>
            </a:r>
          </a:p>
          <a:p>
            <a:pPr marL="442913" lvl="0" indent="-442913" eaLnBrk="1" hangingPunct="1"/>
            <a:r>
              <a:rPr lang="de-DE" sz="2400" b="0" dirty="0"/>
              <a:t>	Drücken Sie bei Erwachsenen 5 bis 6 cm tief den Brustkorb </a:t>
            </a:r>
            <a:r>
              <a:rPr lang="de-DE" sz="2400" dirty="0"/>
              <a:t>ein </a:t>
            </a:r>
            <a:r>
              <a:rPr lang="de-DE" sz="2400" b="0" i="0" u="none" strike="noStrike" baseline="0" dirty="0">
                <a:latin typeface="Calibri" panose="020F0502020204030204" pitchFamily="34" charset="0"/>
                <a:cs typeface="Calibri" panose="020F0502020204030204" pitchFamily="34" charset="0"/>
              </a:rPr>
              <a:t>mit einer Frequenz von </a:t>
            </a:r>
            <a:r>
              <a:rPr lang="de-DE" sz="2400" i="0" u="none" strike="noStrike" baseline="0" dirty="0">
                <a:latin typeface="Calibri" panose="020F0502020204030204" pitchFamily="34" charset="0"/>
                <a:cs typeface="Calibri" panose="020F0502020204030204" pitchFamily="34" charset="0"/>
              </a:rPr>
              <a:t>100 bis 120 pro Minute</a:t>
            </a:r>
            <a:r>
              <a:rPr lang="de-DE" sz="2400" b="0" i="0" u="none" strike="noStrike" baseline="0" dirty="0">
                <a:latin typeface="Calibri" panose="020F0502020204030204" pitchFamily="34" charset="0"/>
                <a:cs typeface="Calibri" panose="020F0502020204030204" pitchFamily="34" charset="0"/>
              </a:rPr>
              <a:t>, mit so wenig Unterbrechungen wie möglich. </a:t>
            </a:r>
          </a:p>
          <a:p>
            <a:pPr marL="442913" lvl="0" indent="-442913" eaLnBrk="1" hangingPunct="1"/>
            <a:r>
              <a:rPr lang="de-DE" sz="2400" b="0" dirty="0"/>
              <a:t>					</a:t>
            </a:r>
          </a:p>
          <a:p>
            <a:pPr marL="442913" lvl="0" indent="-442913" eaLnBrk="1" hangingPunct="1"/>
            <a:r>
              <a:rPr lang="de-DE" sz="2400" dirty="0"/>
              <a:t>	Ü</a:t>
            </a:r>
            <a:r>
              <a:rPr lang="de-DE" sz="2400" b="0" dirty="0"/>
              <a:t>berprüfen Sie regelmäßig Ihre Position. </a:t>
            </a:r>
            <a:r>
              <a:rPr lang="de-DE" sz="2400" dirty="0"/>
              <a:t>E</a:t>
            </a:r>
            <a:r>
              <a:rPr lang="de-DE" sz="2400" b="0" dirty="0"/>
              <a:t>ntlasten Sie den Brustkorb nach jedem Drücken.</a:t>
            </a:r>
          </a:p>
          <a:p>
            <a:pPr marL="442913" lvl="0" indent="-442913" eaLnBrk="1" hangingPunct="1"/>
            <a:endParaRPr lang="de-DE" sz="2400" dirty="0"/>
          </a:p>
          <a:p>
            <a:pPr marL="442913" lvl="0" indent="-442913" eaLnBrk="1" hangingPunct="1"/>
            <a:r>
              <a:rPr lang="de-DE" sz="2400" b="1" dirty="0">
                <a:solidFill>
                  <a:srgbClr val="FF0000"/>
                </a:solidFill>
                <a:latin typeface="+mn-lt"/>
              </a:rPr>
              <a:t>	Durch das DRÜCKEN und Entlasten fließt das Blut wieder zum Gehirn.</a:t>
            </a:r>
            <a:endParaRPr lang="de-DE" sz="2400" dirty="0">
              <a:solidFill>
                <a:srgbClr val="FF0000"/>
              </a:solidFill>
            </a:endParaRPr>
          </a:p>
          <a:p>
            <a:pPr marL="442913" lvl="0" indent="-442913" eaLnBrk="1" hangingPunct="1"/>
            <a:endParaRPr lang="de-DE" sz="2400" dirty="0"/>
          </a:p>
        </p:txBody>
      </p:sp>
      <p:pic>
        <p:nvPicPr>
          <p:cNvPr id="7" name="Grafik 6">
            <a:extLst>
              <a:ext uri="{FF2B5EF4-FFF2-40B4-BE49-F238E27FC236}">
                <a16:creationId xmlns:a16="http://schemas.microsoft.com/office/drawing/2014/main" id="{30CB8379-BD5A-F4CF-9E9D-E157691162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897" y="2122081"/>
            <a:ext cx="388861" cy="360000"/>
          </a:xfrm>
          <a:prstGeom prst="rect">
            <a:avLst/>
          </a:prstGeom>
        </p:spPr>
      </p:pic>
      <p:pic>
        <p:nvPicPr>
          <p:cNvPr id="10" name="Grafik 9">
            <a:extLst>
              <a:ext uri="{FF2B5EF4-FFF2-40B4-BE49-F238E27FC236}">
                <a16:creationId xmlns:a16="http://schemas.microsoft.com/office/drawing/2014/main" id="{DDC7E97A-0581-6C1C-7BE9-F011DEC5B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450" y="3195477"/>
            <a:ext cx="388861" cy="360000"/>
          </a:xfrm>
          <a:prstGeom prst="rect">
            <a:avLst/>
          </a:prstGeom>
        </p:spPr>
      </p:pic>
      <p:pic>
        <p:nvPicPr>
          <p:cNvPr id="12" name="Grafik 11">
            <a:extLst>
              <a:ext uri="{FF2B5EF4-FFF2-40B4-BE49-F238E27FC236}">
                <a16:creationId xmlns:a16="http://schemas.microsoft.com/office/drawing/2014/main" id="{F4A0534D-61CA-11D3-B1B4-ADB280271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005" y="4628874"/>
            <a:ext cx="388861" cy="360000"/>
          </a:xfrm>
          <a:prstGeom prst="rect">
            <a:avLst/>
          </a:prstGeom>
        </p:spPr>
      </p:pic>
      <p:sp>
        <p:nvSpPr>
          <p:cNvPr id="8" name="Textfeld 7">
            <a:extLst>
              <a:ext uri="{FF2B5EF4-FFF2-40B4-BE49-F238E27FC236}">
                <a16:creationId xmlns:a16="http://schemas.microsoft.com/office/drawing/2014/main" id="{1789EC43-7F20-1EBD-5046-55D078E68090}"/>
              </a:ext>
            </a:extLst>
          </p:cNvPr>
          <p:cNvSpPr txBox="1"/>
          <p:nvPr/>
        </p:nvSpPr>
        <p:spPr>
          <a:xfrm>
            <a:off x="9685286" y="4988874"/>
            <a:ext cx="1509743" cy="215444"/>
          </a:xfrm>
          <a:prstGeom prst="rect">
            <a:avLst/>
          </a:prstGeom>
          <a:noFill/>
        </p:spPr>
        <p:txBody>
          <a:bodyPr wrap="square">
            <a:spAutoFit/>
          </a:bodyPr>
          <a:lstStyle/>
          <a:p>
            <a:pPr algn="r"/>
            <a:r>
              <a:rPr lang="de-DE" sz="800" i="1" dirty="0"/>
              <a:t>Bild: ERC/GRC</a:t>
            </a:r>
          </a:p>
        </p:txBody>
      </p:sp>
      <p:pic>
        <p:nvPicPr>
          <p:cNvPr id="9" name="Grafik 8">
            <a:extLst>
              <a:ext uri="{FF2B5EF4-FFF2-40B4-BE49-F238E27FC236}">
                <a16:creationId xmlns:a16="http://schemas.microsoft.com/office/drawing/2014/main" id="{30A5F4E1-C080-CD6A-03F7-BD4BA2E3F9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77D41110-46E2-14A0-0E6C-EB58B7538E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DRÜCKEN</a:t>
            </a:r>
          </a:p>
        </p:txBody>
      </p:sp>
      <p:pic>
        <p:nvPicPr>
          <p:cNvPr id="2" name="Grafik 1">
            <a:extLst>
              <a:ext uri="{FF2B5EF4-FFF2-40B4-BE49-F238E27FC236}">
                <a16:creationId xmlns:a16="http://schemas.microsoft.com/office/drawing/2014/main" id="{204C6A9C-D0FD-D1AC-61D3-9593F238BB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9897" y="5611654"/>
            <a:ext cx="361969" cy="540000"/>
          </a:xfrm>
          <a:prstGeom prst="rect">
            <a:avLst/>
          </a:prstGeom>
        </p:spPr>
      </p:pic>
    </p:spTree>
    <p:extLst>
      <p:ext uri="{BB962C8B-B14F-4D97-AF65-F5344CB8AC3E}">
        <p14:creationId xmlns:p14="http://schemas.microsoft.com/office/powerpoint/2010/main" val="304298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767918" y="1565091"/>
            <a:ext cx="7973565" cy="1446550"/>
          </a:xfrm>
          <a:prstGeom prst="rect">
            <a:avLst/>
          </a:prstGeom>
          <a:noFill/>
        </p:spPr>
        <p:txBody>
          <a:bodyPr wrap="square">
            <a:spAutoFit/>
          </a:bodyPr>
          <a:lstStyle/>
          <a:p>
            <a:r>
              <a:rPr lang="de-DE" sz="2400" dirty="0"/>
              <a:t>Durch die Herzdruckmassage übernimmt man die Pumpfunktion des Herzens von außen.</a:t>
            </a:r>
          </a:p>
          <a:p>
            <a:pPr marL="442913" lvl="0" indent="-442913" eaLnBrk="1" hangingPunct="1"/>
            <a:endParaRPr lang="de-DE" sz="2000" dirty="0">
              <a:ea typeface="Calibri" panose="020F0502020204030204" pitchFamily="34" charset="0"/>
              <a:cs typeface="Apple Color Emoji" pitchFamily="2" charset="0"/>
            </a:endParaRPr>
          </a:p>
          <a:p>
            <a:pPr marL="442913" lvl="0" indent="-442913" eaLnBrk="1" hangingPunct="1"/>
            <a:r>
              <a:rPr lang="de-DE" sz="2000" dirty="0">
                <a:effectLst/>
                <a:ea typeface="Calibri" panose="020F0502020204030204" pitchFamily="34" charset="0"/>
              </a:rPr>
              <a:t>	</a:t>
            </a:r>
            <a:endParaRPr lang="de-DE" sz="2000" b="1" dirty="0"/>
          </a:p>
        </p:txBody>
      </p:sp>
      <p:pic>
        <p:nvPicPr>
          <p:cNvPr id="5" name="Grafik 4">
            <a:extLst>
              <a:ext uri="{FF2B5EF4-FFF2-40B4-BE49-F238E27FC236}">
                <a16:creationId xmlns:a16="http://schemas.microsoft.com/office/drawing/2014/main" id="{34C6C0BC-057C-19E7-55F4-7353A16314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17212236-4D9B-5DCC-4121-E21E90E2BB60}"/>
              </a:ext>
            </a:extLst>
          </p:cNvPr>
          <p:cNvSpPr txBox="1">
            <a:spLocks/>
          </p:cNvSpPr>
          <p:nvPr/>
        </p:nvSpPr>
        <p:spPr>
          <a:xfrm>
            <a:off x="803059" y="1045302"/>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Durch das DRÜCKEN und Entlasten</a:t>
            </a:r>
            <a:br>
              <a:rPr lang="de-DE" sz="2800" b="1" dirty="0">
                <a:latin typeface="+mn-lt"/>
              </a:rPr>
            </a:br>
            <a:r>
              <a:rPr lang="de-DE" sz="2800" b="1" dirty="0">
                <a:latin typeface="+mn-lt"/>
              </a:rPr>
              <a:t>fließt das Blut wieder zum Gehirn …</a:t>
            </a:r>
          </a:p>
        </p:txBody>
      </p:sp>
      <p:pic>
        <p:nvPicPr>
          <p:cNvPr id="2" name="Fotolia_39317870_L.jpeg" descr="Fotolia_39317870_L">
            <a:extLst>
              <a:ext uri="{FF2B5EF4-FFF2-40B4-BE49-F238E27FC236}">
                <a16:creationId xmlns:a16="http://schemas.microsoft.com/office/drawing/2014/main" id="{5B43B6C1-441A-CCA0-5315-84043BF1C780}"/>
              </a:ext>
            </a:extLst>
          </p:cNvPr>
          <p:cNvPicPr/>
          <p:nvPr/>
        </p:nvPicPr>
        <p:blipFill>
          <a:blip r:embed="rId3" cstate="screen">
            <a:extLst>
              <a:ext uri="{28A0092B-C50C-407E-A947-70E740481C1C}">
                <a14:useLocalDpi xmlns:a14="http://schemas.microsoft.com/office/drawing/2010/main"/>
              </a:ext>
            </a:extLst>
          </a:blip>
          <a:stretch>
            <a:fillRect/>
          </a:stretch>
        </p:blipFill>
        <p:spPr>
          <a:xfrm>
            <a:off x="4345271" y="2370448"/>
            <a:ext cx="2002032" cy="3909781"/>
          </a:xfrm>
          <a:prstGeom prst="rect">
            <a:avLst/>
          </a:prstGeom>
          <a:ln w="12700">
            <a:miter lim="400000"/>
          </a:ln>
        </p:spPr>
      </p:pic>
      <p:sp>
        <p:nvSpPr>
          <p:cNvPr id="3" name="Textfeld 2">
            <a:extLst>
              <a:ext uri="{FF2B5EF4-FFF2-40B4-BE49-F238E27FC236}">
                <a16:creationId xmlns:a16="http://schemas.microsoft.com/office/drawing/2014/main" id="{AC34CF3C-AB97-9EB3-66F7-3320C7FE55F9}"/>
              </a:ext>
            </a:extLst>
          </p:cNvPr>
          <p:cNvSpPr txBox="1"/>
          <p:nvPr/>
        </p:nvSpPr>
        <p:spPr>
          <a:xfrm>
            <a:off x="5834733" y="6050285"/>
            <a:ext cx="1509743" cy="215444"/>
          </a:xfrm>
          <a:prstGeom prst="rect">
            <a:avLst/>
          </a:prstGeom>
          <a:noFill/>
        </p:spPr>
        <p:txBody>
          <a:bodyPr wrap="square">
            <a:spAutoFit/>
          </a:bodyPr>
          <a:lstStyle/>
          <a:p>
            <a:r>
              <a:rPr lang="de-DE" sz="800" i="1" dirty="0"/>
              <a:t>Quelle: </a:t>
            </a:r>
            <a:r>
              <a:rPr lang="de-DE" sz="800" i="1" dirty="0" err="1"/>
              <a:t>www.einlebenretten.de</a:t>
            </a:r>
            <a:endParaRPr lang="de-DE" sz="800" i="1" dirty="0"/>
          </a:p>
        </p:txBody>
      </p:sp>
      <p:sp>
        <p:nvSpPr>
          <p:cNvPr id="4" name="Shape 23">
            <a:extLst>
              <a:ext uri="{FF2B5EF4-FFF2-40B4-BE49-F238E27FC236}">
                <a16:creationId xmlns:a16="http://schemas.microsoft.com/office/drawing/2014/main" id="{8E1DA6A0-BBD7-8E6D-0CA6-FE6F03705402}"/>
              </a:ext>
            </a:extLst>
          </p:cNvPr>
          <p:cNvSpPr/>
          <p:nvPr/>
        </p:nvSpPr>
        <p:spPr>
          <a:xfrm>
            <a:off x="5544928" y="2370448"/>
            <a:ext cx="1353923" cy="7010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noAutofit/>
          </a:bodyPr>
          <a:lstStyle>
            <a:lvl1pPr algn="ctr" defTabSz="457200">
              <a:spcBef>
                <a:spcPts val="300"/>
              </a:spcBef>
              <a:defRPr sz="1600" b="1">
                <a:solidFill>
                  <a:srgbClr val="1F4368"/>
                </a:solidFill>
              </a:defRPr>
            </a:lvl1pPr>
          </a:lstStyle>
          <a:p>
            <a:pPr lvl="0">
              <a:defRPr sz="1800" b="0">
                <a:solidFill>
                  <a:srgbClr val="000000"/>
                </a:solidFill>
              </a:defRPr>
            </a:pPr>
            <a:r>
              <a:rPr sz="2400" b="0" dirty="0" err="1">
                <a:solidFill>
                  <a:schemeClr val="tx1"/>
                </a:solidFill>
              </a:rPr>
              <a:t>Gehirn</a:t>
            </a:r>
            <a:endParaRPr sz="2400" b="0" dirty="0">
              <a:solidFill>
                <a:schemeClr val="tx1"/>
              </a:solidFill>
            </a:endParaRPr>
          </a:p>
        </p:txBody>
      </p:sp>
      <p:sp>
        <p:nvSpPr>
          <p:cNvPr id="13" name="Shape 26">
            <a:extLst>
              <a:ext uri="{FF2B5EF4-FFF2-40B4-BE49-F238E27FC236}">
                <a16:creationId xmlns:a16="http://schemas.microsoft.com/office/drawing/2014/main" id="{3D61DD18-F80A-7C0F-0294-E8A3AC843659}"/>
              </a:ext>
            </a:extLst>
          </p:cNvPr>
          <p:cNvSpPr/>
          <p:nvPr/>
        </p:nvSpPr>
        <p:spPr>
          <a:xfrm>
            <a:off x="6221890" y="3103178"/>
            <a:ext cx="2604753" cy="923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defTabSz="457200">
              <a:defRPr sz="1600" b="1">
                <a:solidFill>
                  <a:srgbClr val="1F4368"/>
                </a:solidFill>
              </a:defRPr>
            </a:lvl1pPr>
          </a:lstStyle>
          <a:p>
            <a:pPr lvl="0" algn="l">
              <a:defRPr sz="1800" b="0">
                <a:solidFill>
                  <a:srgbClr val="000000"/>
                </a:solidFill>
              </a:defRPr>
            </a:pPr>
            <a:r>
              <a:rPr sz="2400" b="0" dirty="0" err="1">
                <a:solidFill>
                  <a:schemeClr val="tx1"/>
                </a:solidFill>
              </a:rPr>
              <a:t>Herz</a:t>
            </a:r>
            <a:r>
              <a:rPr sz="2400" b="0" dirty="0">
                <a:solidFill>
                  <a:schemeClr val="tx1"/>
                </a:solidFill>
              </a:rPr>
              <a:t> und </a:t>
            </a:r>
            <a:endParaRPr lang="de-DE" sz="2400" b="0" dirty="0">
              <a:solidFill>
                <a:schemeClr val="tx1"/>
              </a:solidFill>
            </a:endParaRPr>
          </a:p>
          <a:p>
            <a:pPr lvl="0" algn="l">
              <a:defRPr sz="1800" b="0">
                <a:solidFill>
                  <a:srgbClr val="000000"/>
                </a:solidFill>
              </a:defRPr>
            </a:pPr>
            <a:r>
              <a:rPr sz="2400" b="0" dirty="0" err="1">
                <a:solidFill>
                  <a:schemeClr val="tx1"/>
                </a:solidFill>
              </a:rPr>
              <a:t>Kreislauf</a:t>
            </a:r>
            <a:endParaRPr sz="2400" b="0" dirty="0">
              <a:solidFill>
                <a:schemeClr val="tx1"/>
              </a:solidFill>
            </a:endParaRPr>
          </a:p>
        </p:txBody>
      </p:sp>
      <p:sp>
        <p:nvSpPr>
          <p:cNvPr id="15" name="Shape 31">
            <a:extLst>
              <a:ext uri="{FF2B5EF4-FFF2-40B4-BE49-F238E27FC236}">
                <a16:creationId xmlns:a16="http://schemas.microsoft.com/office/drawing/2014/main" id="{569F808F-07C6-52D7-8E74-EF46CB75FEB1}"/>
              </a:ext>
            </a:extLst>
          </p:cNvPr>
          <p:cNvSpPr/>
          <p:nvPr/>
        </p:nvSpPr>
        <p:spPr>
          <a:xfrm>
            <a:off x="8586570" y="3064706"/>
            <a:ext cx="2732089" cy="961800"/>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B0C3E0"/>
                </a:solidFill>
              </a:defRPr>
            </a:lvl1pPr>
          </a:lstStyle>
          <a:p>
            <a:pPr lvl="0">
              <a:defRPr sz="1800" b="0">
                <a:solidFill>
                  <a:srgbClr val="000000"/>
                </a:solidFill>
              </a:defRPr>
            </a:pPr>
            <a:r>
              <a:rPr sz="2400" b="0" dirty="0" err="1">
                <a:solidFill>
                  <a:schemeClr val="accent1"/>
                </a:solidFill>
              </a:rPr>
              <a:t>Sauerstoffarmes</a:t>
            </a:r>
            <a:r>
              <a:rPr sz="2400" b="0" dirty="0">
                <a:solidFill>
                  <a:schemeClr val="accent1"/>
                </a:solidFill>
              </a:rPr>
              <a:t> </a:t>
            </a:r>
            <a:endParaRPr lang="de-DE" sz="2400" b="0" dirty="0">
              <a:solidFill>
                <a:schemeClr val="accent1"/>
              </a:solidFill>
            </a:endParaRPr>
          </a:p>
          <a:p>
            <a:pPr lvl="0">
              <a:defRPr sz="1800" b="0">
                <a:solidFill>
                  <a:srgbClr val="000000"/>
                </a:solidFill>
              </a:defRPr>
            </a:pPr>
            <a:r>
              <a:rPr sz="2400" b="0" dirty="0" err="1">
                <a:solidFill>
                  <a:schemeClr val="accent1"/>
                </a:solidFill>
              </a:rPr>
              <a:t>Blut</a:t>
            </a:r>
            <a:r>
              <a:rPr sz="2400" b="0" dirty="0">
                <a:solidFill>
                  <a:schemeClr val="accent1"/>
                </a:solidFill>
              </a:rPr>
              <a:t> </a:t>
            </a:r>
          </a:p>
        </p:txBody>
      </p:sp>
      <p:sp>
        <p:nvSpPr>
          <p:cNvPr id="17" name="Shape 32">
            <a:extLst>
              <a:ext uri="{FF2B5EF4-FFF2-40B4-BE49-F238E27FC236}">
                <a16:creationId xmlns:a16="http://schemas.microsoft.com/office/drawing/2014/main" id="{AF4E1151-84A4-976D-9424-D7C479D4821A}"/>
              </a:ext>
            </a:extLst>
          </p:cNvPr>
          <p:cNvSpPr/>
          <p:nvPr/>
        </p:nvSpPr>
        <p:spPr>
          <a:xfrm>
            <a:off x="874915" y="2609844"/>
            <a:ext cx="2746376" cy="923328"/>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4586C8"/>
                </a:solidFill>
              </a:defRPr>
            </a:lvl1pPr>
          </a:lstStyle>
          <a:p>
            <a:pPr lvl="0">
              <a:defRPr sz="1800" b="0">
                <a:solidFill>
                  <a:srgbClr val="000000"/>
                </a:solidFill>
              </a:defRPr>
            </a:pPr>
            <a:r>
              <a:rPr sz="2400" b="0" dirty="0" err="1">
                <a:solidFill>
                  <a:srgbClr val="FF0000"/>
                </a:solidFill>
              </a:rPr>
              <a:t>Sauerstoffhaltiges</a:t>
            </a:r>
            <a:r>
              <a:rPr sz="2400" b="0" dirty="0">
                <a:solidFill>
                  <a:srgbClr val="FF0000"/>
                </a:solidFill>
              </a:rPr>
              <a:t>         </a:t>
            </a:r>
            <a:r>
              <a:rPr sz="2400" b="0" dirty="0" err="1">
                <a:solidFill>
                  <a:srgbClr val="FF0000"/>
                </a:solidFill>
              </a:rPr>
              <a:t>Blut</a:t>
            </a:r>
            <a:r>
              <a:rPr sz="2400" b="0" dirty="0">
                <a:solidFill>
                  <a:srgbClr val="FF0000"/>
                </a:solidFill>
              </a:rPr>
              <a:t> </a:t>
            </a:r>
          </a:p>
        </p:txBody>
      </p:sp>
      <p:sp>
        <p:nvSpPr>
          <p:cNvPr id="20" name="Pfeil: nach rechts gekrümmt 3">
            <a:extLst>
              <a:ext uri="{FF2B5EF4-FFF2-40B4-BE49-F238E27FC236}">
                <a16:creationId xmlns:a16="http://schemas.microsoft.com/office/drawing/2014/main" id="{9E3D96D9-76F0-82CE-3861-E6AEE7180BD4}"/>
              </a:ext>
            </a:extLst>
          </p:cNvPr>
          <p:cNvSpPr/>
          <p:nvPr/>
        </p:nvSpPr>
        <p:spPr>
          <a:xfrm flipH="1">
            <a:off x="7316517" y="2457026"/>
            <a:ext cx="1367959" cy="3765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Pfeil: nach rechts gekrümmt 18">
            <a:extLst>
              <a:ext uri="{FF2B5EF4-FFF2-40B4-BE49-F238E27FC236}">
                <a16:creationId xmlns:a16="http://schemas.microsoft.com/office/drawing/2014/main" id="{AE12E669-E152-257B-5BC5-375031C6CA65}"/>
              </a:ext>
            </a:extLst>
          </p:cNvPr>
          <p:cNvSpPr/>
          <p:nvPr/>
        </p:nvSpPr>
        <p:spPr>
          <a:xfrm rot="10800000" flipH="1">
            <a:off x="3348983" y="2457026"/>
            <a:ext cx="1226731" cy="3736624"/>
          </a:xfrm>
          <a:prstGeom prst="curvedRightArrow">
            <a:avLst/>
          </a:prstGeom>
          <a:solidFill>
            <a:srgbClr val="E432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feld 6"/>
          <p:cNvSpPr txBox="1"/>
          <p:nvPr/>
        </p:nvSpPr>
        <p:spPr>
          <a:xfrm>
            <a:off x="3935726" y="6366807"/>
            <a:ext cx="4250266" cy="461665"/>
          </a:xfrm>
          <a:prstGeom prst="rect">
            <a:avLst/>
          </a:prstGeom>
          <a:noFill/>
        </p:spPr>
        <p:txBody>
          <a:bodyPr wrap="square" rtlCol="0">
            <a:spAutoFit/>
          </a:bodyPr>
          <a:lstStyle/>
          <a:p>
            <a:r>
              <a:rPr lang="de-DE" sz="2400" dirty="0"/>
              <a:t>Das Gehirn kann so überleben</a:t>
            </a:r>
          </a:p>
        </p:txBody>
      </p:sp>
    </p:spTree>
    <p:extLst>
      <p:ext uri="{BB962C8B-B14F-4D97-AF65-F5344CB8AC3E}">
        <p14:creationId xmlns:p14="http://schemas.microsoft.com/office/powerpoint/2010/main" val="305346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884144" y="2421622"/>
            <a:ext cx="7553800" cy="2677656"/>
          </a:xfrm>
          <a:prstGeom prst="rect">
            <a:avLst/>
          </a:prstGeom>
          <a:noFill/>
        </p:spPr>
        <p:txBody>
          <a:bodyPr wrap="square">
            <a:spAutoFit/>
          </a:bodyPr>
          <a:lstStyle/>
          <a:p>
            <a:pPr lvl="0" eaLnBrk="1" hangingPunct="1"/>
            <a:r>
              <a:rPr lang="de-DE" sz="2000" dirty="0"/>
              <a:t>         </a:t>
            </a:r>
            <a:r>
              <a:rPr lang="de-DE" sz="2400" dirty="0"/>
              <a:t>… </a:t>
            </a:r>
            <a:r>
              <a:rPr lang="de-DE" sz="1100" dirty="0"/>
              <a:t> </a:t>
            </a:r>
            <a:r>
              <a:rPr lang="de-DE" sz="2400" dirty="0"/>
              <a:t>warum ein Herz-Kreislaufstillstand für einen</a:t>
            </a:r>
          </a:p>
          <a:p>
            <a:pPr lvl="0" eaLnBrk="1" hangingPunct="1"/>
            <a:r>
              <a:rPr lang="de-DE" sz="2400" dirty="0"/>
              <a:t>            Menschen so gefährlich ist</a:t>
            </a:r>
          </a:p>
          <a:p>
            <a:pPr lvl="0" eaLnBrk="1" hangingPunct="1"/>
            <a:endParaRPr lang="de-DE" sz="2400" dirty="0"/>
          </a:p>
          <a:p>
            <a:pPr lvl="0" eaLnBrk="1" hangingPunct="1"/>
            <a:r>
              <a:rPr lang="de-DE" sz="2400" dirty="0"/>
              <a:t>         … wie Sie einen Herz-Kreislaufstillstand erkennen</a:t>
            </a:r>
          </a:p>
          <a:p>
            <a:pPr lvl="0" eaLnBrk="1" hangingPunct="1"/>
            <a:endParaRPr lang="de-DE" sz="2400" dirty="0">
              <a:cs typeface="Arial" charset="0"/>
            </a:endParaRPr>
          </a:p>
          <a:p>
            <a:pPr lvl="0" eaLnBrk="1" hangingPunct="1"/>
            <a:r>
              <a:rPr lang="de-DE" sz="2400" dirty="0">
                <a:cs typeface="Arial" charset="0"/>
              </a:rPr>
              <a:t>         … wie Sie einem Menschen mit Herz-Kreislaufstillstand </a:t>
            </a:r>
            <a:br>
              <a:rPr lang="de-DE" sz="2400" dirty="0">
                <a:cs typeface="Arial" charset="0"/>
              </a:rPr>
            </a:br>
            <a:r>
              <a:rPr lang="de-DE" sz="2400" dirty="0">
                <a:cs typeface="Arial" charset="0"/>
              </a:rPr>
              <a:t>             helfen können und ein Leben retten</a:t>
            </a:r>
            <a:endParaRPr lang="de-DE" sz="2400" dirty="0"/>
          </a:p>
        </p:txBody>
      </p:sp>
      <p:sp>
        <p:nvSpPr>
          <p:cNvPr id="4" name="Titel 1">
            <a:extLst>
              <a:ext uri="{FF2B5EF4-FFF2-40B4-BE49-F238E27FC236}">
                <a16:creationId xmlns:a16="http://schemas.microsoft.com/office/drawing/2014/main" id="{98DFEE09-4EED-9588-B3A8-7CBE5492AF0F}"/>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Nach diesem Training wissen Sie, …</a:t>
            </a:r>
          </a:p>
        </p:txBody>
      </p:sp>
      <p:pic>
        <p:nvPicPr>
          <p:cNvPr id="3" name="Grafik 2">
            <a:extLst>
              <a:ext uri="{FF2B5EF4-FFF2-40B4-BE49-F238E27FC236}">
                <a16:creationId xmlns:a16="http://schemas.microsoft.com/office/drawing/2014/main" id="{2E06B953-A669-9F95-4EE1-DE0894A2FD1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511691" y="1910680"/>
            <a:ext cx="2806968" cy="3960000"/>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92AFB30A-1680-E593-696C-D8EA58B403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697" y="2582411"/>
            <a:ext cx="388861" cy="360000"/>
          </a:xfrm>
          <a:prstGeom prst="rect">
            <a:avLst/>
          </a:prstGeom>
        </p:spPr>
      </p:pic>
      <p:pic>
        <p:nvPicPr>
          <p:cNvPr id="8" name="Grafik 7">
            <a:extLst>
              <a:ext uri="{FF2B5EF4-FFF2-40B4-BE49-F238E27FC236}">
                <a16:creationId xmlns:a16="http://schemas.microsoft.com/office/drawing/2014/main" id="{050B2E57-0A7E-E82A-02CB-1289FFDC25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144" y="3660844"/>
            <a:ext cx="388861" cy="360000"/>
          </a:xfrm>
          <a:prstGeom prst="rect">
            <a:avLst/>
          </a:prstGeom>
        </p:spPr>
      </p:pic>
      <p:pic>
        <p:nvPicPr>
          <p:cNvPr id="11" name="Grafik 10">
            <a:extLst>
              <a:ext uri="{FF2B5EF4-FFF2-40B4-BE49-F238E27FC236}">
                <a16:creationId xmlns:a16="http://schemas.microsoft.com/office/drawing/2014/main" id="{DCAB2C4D-E775-FECA-2BC6-D43573F6A7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41" y="4408733"/>
            <a:ext cx="388861" cy="360000"/>
          </a:xfrm>
          <a:prstGeom prst="rect">
            <a:avLst/>
          </a:prstGeom>
        </p:spPr>
      </p:pic>
      <p:sp>
        <p:nvSpPr>
          <p:cNvPr id="2" name="Textfeld 1">
            <a:extLst>
              <a:ext uri="{FF2B5EF4-FFF2-40B4-BE49-F238E27FC236}">
                <a16:creationId xmlns:a16="http://schemas.microsoft.com/office/drawing/2014/main" id="{B6E0E36F-AEBC-794E-728F-D9053A5B9077}"/>
              </a:ext>
            </a:extLst>
          </p:cNvPr>
          <p:cNvSpPr txBox="1"/>
          <p:nvPr/>
        </p:nvSpPr>
        <p:spPr>
          <a:xfrm>
            <a:off x="9773775" y="5965431"/>
            <a:ext cx="1509743" cy="215444"/>
          </a:xfrm>
          <a:prstGeom prst="rect">
            <a:avLst/>
          </a:prstGeom>
          <a:noFill/>
        </p:spPr>
        <p:txBody>
          <a:bodyPr wrap="square">
            <a:spAutoFit/>
          </a:bodyPr>
          <a:lstStyle/>
          <a:p>
            <a:pPr algn="r"/>
            <a:r>
              <a:rPr lang="de-DE" sz="800" i="1" dirty="0"/>
              <a:t>Bild: </a:t>
            </a:r>
            <a:r>
              <a:rPr lang="de-DE" sz="800" i="1" dirty="0" err="1"/>
              <a:t>www.grc-org.de</a:t>
            </a:r>
            <a:endParaRPr lang="de-DE" sz="800" i="1" dirty="0"/>
          </a:p>
        </p:txBody>
      </p:sp>
    </p:spTree>
    <p:extLst>
      <p:ext uri="{BB962C8B-B14F-4D97-AF65-F5344CB8AC3E}">
        <p14:creationId xmlns:p14="http://schemas.microsoft.com/office/powerpoint/2010/main" val="391835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D231B906-B36E-7F4D-7B91-5FE4FDB8A657}"/>
              </a:ext>
            </a:extLst>
          </p:cNvPr>
          <p:cNvSpPr txBox="1"/>
          <p:nvPr/>
        </p:nvSpPr>
        <p:spPr>
          <a:xfrm>
            <a:off x="803059" y="1642161"/>
            <a:ext cx="8697201" cy="4154984"/>
          </a:xfrm>
          <a:prstGeom prst="rect">
            <a:avLst/>
          </a:prstGeom>
          <a:noFill/>
        </p:spPr>
        <p:txBody>
          <a:bodyPr wrap="square">
            <a:spAutoFit/>
          </a:bodyPr>
          <a:lstStyle/>
          <a:p>
            <a:pPr marL="442913" lvl="0" indent="-442913" eaLnBrk="1" hangingPunct="1"/>
            <a:r>
              <a:rPr lang="de-DE" sz="2400" b="0" dirty="0"/>
              <a:t>Wie schnell ist </a:t>
            </a:r>
            <a:r>
              <a:rPr lang="de-DE" sz="2400" i="0" u="none" strike="noStrike" baseline="0" dirty="0">
                <a:latin typeface="Calibri" panose="020F0502020204030204" pitchFamily="34" charset="0"/>
                <a:cs typeface="Calibri" panose="020F0502020204030204" pitchFamily="34" charset="0"/>
              </a:rPr>
              <a:t>100 bis 120 pro Minute</a:t>
            </a:r>
            <a:r>
              <a:rPr lang="de-DE" sz="2400" dirty="0">
                <a:latin typeface="Calibri" panose="020F0502020204030204" pitchFamily="34" charset="0"/>
                <a:cs typeface="Calibri" panose="020F0502020204030204" pitchFamily="34" charset="0"/>
              </a:rPr>
              <a:t>?</a:t>
            </a:r>
            <a:endParaRPr lang="de-DE" sz="2400" b="0" i="0" u="none" strike="noStrike" baseline="0" dirty="0">
              <a:latin typeface="Calibri" panose="020F0502020204030204" pitchFamily="34" charset="0"/>
              <a:cs typeface="Calibri" panose="020F0502020204030204" pitchFamily="34" charset="0"/>
            </a:endParaRPr>
          </a:p>
          <a:p>
            <a:pPr marL="442913" lvl="0" indent="-442913" eaLnBrk="1" hangingPunct="1"/>
            <a:r>
              <a:rPr lang="de-DE" sz="2400" b="0" i="0" u="none" strike="noStrike" baseline="0" dirty="0">
                <a:latin typeface="Calibri" panose="020F0502020204030204" pitchFamily="34" charset="0"/>
                <a:cs typeface="Calibri" panose="020F0502020204030204" pitchFamily="34" charset="0"/>
              </a:rPr>
              <a:t>Diese Lieder helfen dabei:</a:t>
            </a:r>
          </a:p>
          <a:p>
            <a:pPr marL="442913" lvl="0" indent="-442913" eaLnBrk="1" hangingPunct="1"/>
            <a:endParaRPr lang="de-DE" sz="2400" dirty="0">
              <a:latin typeface="Calibri" panose="020F0502020204030204" pitchFamily="34" charset="0"/>
              <a:cs typeface="Calibri" panose="020F0502020204030204" pitchFamily="34" charset="0"/>
            </a:endParaRPr>
          </a:p>
          <a:p>
            <a:pPr marL="442913" indent="-442913"/>
            <a:r>
              <a:rPr lang="de-DE" sz="2400" dirty="0" err="1">
                <a:latin typeface="Calibri" panose="020F0502020204030204" pitchFamily="34" charset="0"/>
                <a:cs typeface="Calibri" panose="020F0502020204030204" pitchFamily="34" charset="0"/>
              </a:rPr>
              <a:t>Stayin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Alive</a:t>
            </a:r>
            <a:r>
              <a:rPr lang="de-DE" sz="2400" dirty="0">
                <a:latin typeface="Calibri" panose="020F0502020204030204" pitchFamily="34" charset="0"/>
                <a:cs typeface="Calibri" panose="020F0502020204030204" pitchFamily="34" charset="0"/>
              </a:rPr>
              <a:t>, Bee </a:t>
            </a:r>
            <a:r>
              <a:rPr lang="de-DE" sz="2400" dirty="0" err="1">
                <a:latin typeface="Calibri" panose="020F0502020204030204" pitchFamily="34" charset="0"/>
                <a:cs typeface="Calibri" panose="020F0502020204030204" pitchFamily="34" charset="0"/>
              </a:rPr>
              <a:t>Gees</a:t>
            </a:r>
            <a:endParaRPr lang="de-DE" sz="2400" dirty="0">
              <a:latin typeface="Calibri" panose="020F0502020204030204" pitchFamily="34" charset="0"/>
              <a:cs typeface="Calibri" panose="020F0502020204030204" pitchFamily="34" charset="0"/>
            </a:endParaRPr>
          </a:p>
          <a:p>
            <a:pPr marL="442913" lvl="0" indent="-442913" eaLnBrk="1" hangingPunct="1"/>
            <a:r>
              <a:rPr lang="de-DE" sz="2400" dirty="0">
                <a:latin typeface="Calibri" panose="020F0502020204030204" pitchFamily="34" charset="0"/>
                <a:cs typeface="Calibri" panose="020F0502020204030204" pitchFamily="34" charset="0"/>
              </a:rPr>
              <a:t>Highway </a:t>
            </a:r>
            <a:r>
              <a:rPr lang="de-DE" sz="2400" dirty="0" err="1">
                <a:latin typeface="Calibri" panose="020F0502020204030204" pitchFamily="34" charset="0"/>
                <a:cs typeface="Calibri" panose="020F0502020204030204" pitchFamily="34" charset="0"/>
              </a:rPr>
              <a:t>to</a:t>
            </a:r>
            <a:r>
              <a:rPr lang="de-DE" sz="2400" dirty="0">
                <a:latin typeface="Calibri" panose="020F0502020204030204" pitchFamily="34" charset="0"/>
                <a:cs typeface="Calibri" panose="020F0502020204030204" pitchFamily="34" charset="0"/>
              </a:rPr>
              <a:t> Hell, ACDC</a:t>
            </a:r>
          </a:p>
          <a:p>
            <a:pPr marL="442913" lvl="0" indent="-442913" eaLnBrk="1" hangingPunct="1"/>
            <a:r>
              <a:rPr lang="de-DE" sz="2400" i="0" u="none" strike="noStrike" dirty="0" err="1">
                <a:effectLst/>
              </a:rPr>
              <a:t>Quit</a:t>
            </a:r>
            <a:r>
              <a:rPr lang="de-DE" sz="2400" i="0" u="none" strike="noStrike" dirty="0">
                <a:effectLst/>
              </a:rPr>
              <a:t> </a:t>
            </a:r>
            <a:r>
              <a:rPr lang="de-DE" sz="2400" i="0" u="none" strike="noStrike" dirty="0" err="1">
                <a:effectLst/>
              </a:rPr>
              <a:t>Playing</a:t>
            </a:r>
            <a:r>
              <a:rPr lang="de-DE" sz="2400" i="0" u="none" strike="noStrike" dirty="0">
                <a:effectLst/>
              </a:rPr>
              <a:t> Games (</a:t>
            </a:r>
            <a:r>
              <a:rPr lang="de-DE" sz="2400" i="0" u="none" strike="noStrike" dirty="0" err="1">
                <a:effectLst/>
              </a:rPr>
              <a:t>With</a:t>
            </a:r>
            <a:r>
              <a:rPr lang="de-DE" sz="2400" i="0" u="none" strike="noStrike" dirty="0">
                <a:effectLst/>
              </a:rPr>
              <a:t> </a:t>
            </a:r>
            <a:r>
              <a:rPr lang="de-DE" sz="2400" i="0" u="none" strike="noStrike" dirty="0" err="1">
                <a:effectLst/>
              </a:rPr>
              <a:t>My</a:t>
            </a:r>
            <a:r>
              <a:rPr lang="de-DE" sz="2400" i="0" u="none" strike="noStrike" dirty="0">
                <a:effectLst/>
              </a:rPr>
              <a:t> Heart), Backstreet Boys</a:t>
            </a:r>
            <a:endParaRPr lang="de-DE" sz="2400" i="0" u="none" strike="noStrike" dirty="0">
              <a:effectLst/>
              <a:cs typeface="Calibri" panose="020F0502020204030204" pitchFamily="34" charset="0"/>
            </a:endParaRPr>
          </a:p>
          <a:p>
            <a:pPr marL="442913" lvl="0" indent="-442913" eaLnBrk="1" hangingPunct="1"/>
            <a:r>
              <a:rPr lang="de-DE" sz="2400" i="0" u="none" strike="noStrike" dirty="0" err="1">
                <a:effectLst/>
              </a:rPr>
              <a:t>Get</a:t>
            </a:r>
            <a:r>
              <a:rPr lang="de-DE" sz="2400" i="0" u="none" strike="noStrike" dirty="0">
                <a:effectLst/>
              </a:rPr>
              <a:t> Lucky, Daft Punk &amp; </a:t>
            </a:r>
            <a:r>
              <a:rPr lang="de-DE" sz="2400" i="0" u="none" strike="noStrike" dirty="0" err="1">
                <a:effectLst/>
              </a:rPr>
              <a:t>Pharell</a:t>
            </a:r>
            <a:endParaRPr lang="de-DE" sz="2400" i="0" u="none" strike="noStrike" dirty="0">
              <a:effectLst/>
            </a:endParaRPr>
          </a:p>
          <a:p>
            <a:pPr marL="442913" lvl="0" indent="-442913" eaLnBrk="1" hangingPunct="1"/>
            <a:r>
              <a:rPr lang="de-DE" sz="2400" dirty="0">
                <a:cs typeface="Calibri" panose="020F0502020204030204" pitchFamily="34" charset="0"/>
              </a:rPr>
              <a:t>Atemlos, Helene Fischer</a:t>
            </a:r>
          </a:p>
          <a:p>
            <a:pPr marL="442913" lvl="0" indent="-442913" eaLnBrk="1" hangingPunct="1"/>
            <a:endParaRPr lang="de-DE" sz="2400" dirty="0">
              <a:latin typeface="Calibri" panose="020F0502020204030204" pitchFamily="34" charset="0"/>
              <a:cs typeface="Calibri" panose="020F0502020204030204" pitchFamily="34" charset="0"/>
            </a:endParaRPr>
          </a:p>
          <a:p>
            <a:pPr marL="442913" lvl="0" indent="-442913" eaLnBrk="1" hangingPunct="1"/>
            <a:r>
              <a:rPr lang="de-DE" sz="2400" dirty="0">
                <a:latin typeface="Calibri" panose="020F0502020204030204" pitchFamily="34" charset="0"/>
                <a:cs typeface="Calibri" panose="020F0502020204030204" pitchFamily="34" charset="0"/>
              </a:rPr>
              <a:t>Es ist hilfreich, für den Notfall ein passendes Lied </a:t>
            </a:r>
          </a:p>
          <a:p>
            <a:pPr marL="442913" lvl="0" indent="-442913" eaLnBrk="1" hangingPunct="1"/>
            <a:r>
              <a:rPr lang="de-DE" sz="2400" dirty="0">
                <a:latin typeface="Calibri" panose="020F0502020204030204" pitchFamily="34" charset="0"/>
                <a:cs typeface="Calibri" panose="020F0502020204030204" pitchFamily="34" charset="0"/>
              </a:rPr>
              <a:t>im Kopf zu haben. </a:t>
            </a:r>
            <a:endParaRPr lang="de-DE" sz="2400" dirty="0"/>
          </a:p>
        </p:txBody>
      </p:sp>
      <p:pic>
        <p:nvPicPr>
          <p:cNvPr id="13" name="Grafik 12" descr="Ein Bild, das Nachthimmel enthält.&#10;&#10;Automatisch generierte Beschreibung">
            <a:extLst>
              <a:ext uri="{FF2B5EF4-FFF2-40B4-BE49-F238E27FC236}">
                <a16:creationId xmlns:a16="http://schemas.microsoft.com/office/drawing/2014/main" id="{5A9DEDDB-54F9-1FF3-F097-0312F8F47DDC}"/>
              </a:ext>
            </a:extLst>
          </p:cNvPr>
          <p:cNvPicPr>
            <a:picLocks noChangeAspect="1"/>
          </p:cNvPicPr>
          <p:nvPr/>
        </p:nvPicPr>
        <p:blipFill>
          <a:blip r:embed="rId2"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97956" y="2169584"/>
            <a:ext cx="3285562" cy="2880000"/>
          </a:xfrm>
          <a:prstGeom prst="rect">
            <a:avLst/>
          </a:prstGeom>
        </p:spPr>
      </p:pic>
      <p:pic>
        <p:nvPicPr>
          <p:cNvPr id="4" name="Grafik 3">
            <a:extLst>
              <a:ext uri="{FF2B5EF4-FFF2-40B4-BE49-F238E27FC236}">
                <a16:creationId xmlns:a16="http://schemas.microsoft.com/office/drawing/2014/main" id="{068F7D85-DEFF-12D1-E4C3-3FA2153784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3BA1461B-CE21-D8BE-6DBB-2169E037A8B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Wie schnell muss man DRÜCKEN ?</a:t>
            </a:r>
          </a:p>
        </p:txBody>
      </p:sp>
    </p:spTree>
    <p:extLst>
      <p:ext uri="{BB962C8B-B14F-4D97-AF65-F5344CB8AC3E}">
        <p14:creationId xmlns:p14="http://schemas.microsoft.com/office/powerpoint/2010/main" val="372106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343918" y="1462042"/>
            <a:ext cx="8468234" cy="5293757"/>
          </a:xfrm>
          <a:prstGeom prst="rect">
            <a:avLst/>
          </a:prstGeom>
          <a:noFill/>
        </p:spPr>
        <p:txBody>
          <a:bodyPr wrap="square">
            <a:spAutoFit/>
          </a:bodyPr>
          <a:lstStyle/>
          <a:p>
            <a:pPr marL="442913" lvl="0" indent="-442913" eaLnBrk="1" hangingPunct="1"/>
            <a:r>
              <a:rPr lang="de-DE" sz="2400" dirty="0"/>
              <a:t>Kann ich dem Menschen eine Rippe brechen?</a:t>
            </a:r>
          </a:p>
          <a:p>
            <a:pPr marL="442913" lvl="0" indent="-442913" eaLnBrk="1" hangingPunct="1"/>
            <a:r>
              <a:rPr lang="de-DE" sz="2400" dirty="0">
                <a:solidFill>
                  <a:srgbClr val="000000"/>
                </a:solidFill>
                <a:effectLst/>
                <a:ea typeface="Calibri" panose="020F0502020204030204" pitchFamily="34" charset="0"/>
              </a:rPr>
              <a:t>Ja, kann man. Aber </a:t>
            </a:r>
            <a:r>
              <a:rPr lang="de-DE" sz="2400" dirty="0">
                <a:solidFill>
                  <a:srgbClr val="000000"/>
                </a:solidFill>
                <a:ea typeface="Calibri" panose="020F0502020204030204" pitchFamily="34" charset="0"/>
              </a:rPr>
              <a:t>keine Sorge. </a:t>
            </a:r>
            <a:r>
              <a:rPr lang="de-DE" sz="2400" dirty="0">
                <a:effectLst/>
                <a:ea typeface="Calibri" panose="020F0502020204030204" pitchFamily="34" charset="0"/>
              </a:rPr>
              <a:t>Ein Rippen- </a:t>
            </a:r>
            <a:r>
              <a:rPr lang="de-DE" sz="2400" dirty="0">
                <a:ea typeface="Calibri" panose="020F0502020204030204" pitchFamily="34" charset="0"/>
              </a:rPr>
              <a:t>o</a:t>
            </a:r>
            <a:r>
              <a:rPr lang="de-DE" sz="2400" dirty="0">
                <a:effectLst/>
                <a:ea typeface="Calibri" panose="020F0502020204030204" pitchFamily="34" charset="0"/>
              </a:rPr>
              <a:t>der</a:t>
            </a:r>
            <a:r>
              <a:rPr lang="de-DE" sz="2400" dirty="0">
                <a:ea typeface="Calibri" panose="020F0502020204030204" pitchFamily="34" charset="0"/>
              </a:rPr>
              <a:t> </a:t>
            </a:r>
            <a:r>
              <a:rPr lang="de-DE" sz="2400" dirty="0">
                <a:effectLst/>
                <a:ea typeface="Calibri" panose="020F0502020204030204" pitchFamily="34" charset="0"/>
              </a:rPr>
              <a:t>Knochenbruch </a:t>
            </a:r>
          </a:p>
          <a:p>
            <a:pPr marL="442913" lvl="0" indent="-442913" eaLnBrk="1" hangingPunct="1"/>
            <a:r>
              <a:rPr lang="de-DE" sz="2400" dirty="0">
                <a:effectLst/>
                <a:ea typeface="Calibri" panose="020F0502020204030204" pitchFamily="34" charset="0"/>
              </a:rPr>
              <a:t>verheilt nach kurzer Zeit wieder. Das Herz </a:t>
            </a:r>
            <a:r>
              <a:rPr lang="de-DE" sz="2400" dirty="0">
                <a:solidFill>
                  <a:srgbClr val="000000"/>
                </a:solidFill>
                <a:effectLst/>
                <a:ea typeface="Calibri" panose="020F0502020204030204" pitchFamily="34" charset="0"/>
              </a:rPr>
              <a:t>würde aber ohne </a:t>
            </a:r>
          </a:p>
          <a:p>
            <a:pPr marL="442913" lvl="0" indent="-442913" eaLnBrk="1" hangingPunct="1"/>
            <a:r>
              <a:rPr lang="de-DE" sz="2400" dirty="0">
                <a:solidFill>
                  <a:srgbClr val="000000"/>
                </a:solidFill>
                <a:effectLst/>
                <a:ea typeface="Calibri" panose="020F0502020204030204" pitchFamily="34" charset="0"/>
              </a:rPr>
              <a:t>Reanimation wahrscheinlich nie wieder schlagen. </a:t>
            </a:r>
            <a:br>
              <a:rPr lang="de-DE" sz="2400" dirty="0">
                <a:solidFill>
                  <a:srgbClr val="000000"/>
                </a:solidFill>
                <a:effectLst/>
                <a:ea typeface="Calibri" panose="020F0502020204030204" pitchFamily="34" charset="0"/>
              </a:rPr>
            </a:br>
            <a:endParaRPr lang="de-DE" sz="2400" dirty="0"/>
          </a:p>
          <a:p>
            <a:pPr marL="442913" lvl="0" indent="-442913" eaLnBrk="1" hangingPunct="1"/>
            <a:r>
              <a:rPr lang="de-DE" sz="2400" dirty="0"/>
              <a:t>Kann ich etwas Falsch machen?</a:t>
            </a:r>
          </a:p>
          <a:p>
            <a:pPr marL="442913" lvl="0" indent="-442913" eaLnBrk="1" hangingPunct="1"/>
            <a:r>
              <a:rPr lang="de-DE" sz="2400" dirty="0"/>
              <a:t>Das Einzige, was man falsch machen kann, ist nichts zu tun.</a:t>
            </a:r>
          </a:p>
          <a:p>
            <a:pPr marL="442913" lvl="0" indent="-442913" eaLnBrk="1" hangingPunct="1"/>
            <a:endParaRPr lang="de-DE" sz="2400" dirty="0"/>
          </a:p>
          <a:p>
            <a:pPr lvl="0" eaLnBrk="1" hangingPunct="1"/>
            <a:r>
              <a:rPr lang="de-DE" sz="2400" dirty="0">
                <a:effectLst/>
                <a:ea typeface="Calibri" panose="020F0502020204030204" pitchFamily="34" charset="0"/>
              </a:rPr>
              <a:t>Muss ich eine Mund-zu-Mund-Beatmung durchführen?</a:t>
            </a:r>
          </a:p>
          <a:p>
            <a:pPr lvl="0" eaLnBrk="1" hangingPunct="1"/>
            <a:r>
              <a:rPr lang="de-DE" sz="2400" dirty="0">
                <a:effectLst/>
                <a:ea typeface="Calibri" panose="020F0502020204030204" pitchFamily="34" charset="0"/>
              </a:rPr>
              <a:t>Kann man, wenn man weiß wie es geht und man sich dazu in der </a:t>
            </a:r>
          </a:p>
          <a:p>
            <a:pPr lvl="0" eaLnBrk="1" hangingPunct="1"/>
            <a:r>
              <a:rPr lang="de-DE" sz="2400" dirty="0">
                <a:effectLst/>
                <a:ea typeface="Calibri" panose="020F0502020204030204" pitchFamily="34" charset="0"/>
              </a:rPr>
              <a:t>Lage fühlt. Noch wichtiger ist der Leitsatz </a:t>
            </a:r>
          </a:p>
          <a:p>
            <a:pPr lvl="0" eaLnBrk="1" hangingPunct="1"/>
            <a:r>
              <a:rPr lang="de-DE" sz="2400" dirty="0">
                <a:effectLst/>
                <a:ea typeface="Calibri" panose="020F0502020204030204" pitchFamily="34" charset="0"/>
              </a:rPr>
              <a:t>"PRÜFEN - RUFEN - DRÜCKEN“ und </a:t>
            </a:r>
            <a:r>
              <a:rPr lang="de-DE" sz="2400" dirty="0">
                <a:ea typeface="Calibri" panose="020F0502020204030204" pitchFamily="34" charset="0"/>
              </a:rPr>
              <a:t>Hauptsache</a:t>
            </a:r>
            <a:r>
              <a:rPr lang="de-DE" sz="2400" dirty="0">
                <a:effectLst/>
                <a:ea typeface="Calibri" panose="020F0502020204030204" pitchFamily="34" charset="0"/>
              </a:rPr>
              <a:t> heftige Herzdruckmassage.</a:t>
            </a:r>
          </a:p>
          <a:p>
            <a:pPr marL="442913" lvl="0" indent="-442913"/>
            <a:r>
              <a:rPr lang="de-DE" sz="1400" dirty="0"/>
              <a:t>	</a:t>
            </a:r>
          </a:p>
          <a:p>
            <a:pPr marL="442913" lvl="0" indent="-442913"/>
            <a:r>
              <a:rPr lang="de-DE" sz="1100" dirty="0"/>
              <a:t>Nach: Böttiger, BW, Nolan, J, Notfallmedizin: Hauptsache Herzmassage, </a:t>
            </a:r>
            <a:r>
              <a:rPr lang="de-DE" sz="1100" dirty="0" err="1"/>
              <a:t>Dtsch</a:t>
            </a:r>
            <a:r>
              <a:rPr lang="de-DE" sz="1100" dirty="0"/>
              <a:t> </a:t>
            </a:r>
            <a:r>
              <a:rPr lang="de-DE" sz="1100" dirty="0" err="1"/>
              <a:t>Arztebl</a:t>
            </a:r>
            <a:r>
              <a:rPr lang="de-DE" sz="1100" dirty="0"/>
              <a:t> 2006; 103(26): A-1796 / B-1540 / C-1490</a:t>
            </a:r>
          </a:p>
        </p:txBody>
      </p:sp>
      <p:pic>
        <p:nvPicPr>
          <p:cNvPr id="12" name="Grafik 11">
            <a:extLst>
              <a:ext uri="{FF2B5EF4-FFF2-40B4-BE49-F238E27FC236}">
                <a16:creationId xmlns:a16="http://schemas.microsoft.com/office/drawing/2014/main" id="{C7A7CB3D-D26B-BE66-DABA-87082DFC91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998" y="4525233"/>
            <a:ext cx="576000" cy="288000"/>
          </a:xfrm>
          <a:prstGeom prst="rect">
            <a:avLst/>
          </a:prstGeom>
        </p:spPr>
      </p:pic>
      <p:pic>
        <p:nvPicPr>
          <p:cNvPr id="14" name="Grafik 13" descr="Ein Bild, das Pfeil enthält.&#10;&#10;Automatisch generierte Beschreibung">
            <a:extLst>
              <a:ext uri="{FF2B5EF4-FFF2-40B4-BE49-F238E27FC236}">
                <a16:creationId xmlns:a16="http://schemas.microsoft.com/office/drawing/2014/main" id="{DA360121-4C70-5B95-9DD1-DF6C8081C6CD}"/>
              </a:ext>
            </a:extLst>
          </p:cNvPr>
          <p:cNvPicPr>
            <a:picLocks noChangeAspect="1"/>
          </p:cNvPicPr>
          <p:nvPr/>
        </p:nvPicPr>
        <p:blipFill>
          <a:blip r:embed="rId4" cstate="hq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62375" y="1573233"/>
            <a:ext cx="351563" cy="360000"/>
          </a:xfrm>
          <a:prstGeom prst="rect">
            <a:avLst/>
          </a:prstGeom>
        </p:spPr>
      </p:pic>
      <p:pic>
        <p:nvPicPr>
          <p:cNvPr id="17" name="Grafik 16">
            <a:extLst>
              <a:ext uri="{FF2B5EF4-FFF2-40B4-BE49-F238E27FC236}">
                <a16:creationId xmlns:a16="http://schemas.microsoft.com/office/drawing/2014/main" id="{969C721D-E4D1-9B32-EB8A-E5517E4CFF0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72111" y="1933233"/>
            <a:ext cx="1705500" cy="2880000"/>
          </a:xfrm>
          <a:prstGeom prst="rect">
            <a:avLst/>
          </a:prstGeom>
        </p:spPr>
      </p:pic>
      <p:pic>
        <p:nvPicPr>
          <p:cNvPr id="3" name="Grafik 2">
            <a:extLst>
              <a:ext uri="{FF2B5EF4-FFF2-40B4-BE49-F238E27FC236}">
                <a16:creationId xmlns:a16="http://schemas.microsoft.com/office/drawing/2014/main" id="{3216DDA0-37FD-0B10-79C0-B846F767B4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098" y="3429000"/>
            <a:ext cx="388861" cy="360000"/>
          </a:xfrm>
          <a:prstGeom prst="rect">
            <a:avLst/>
          </a:prstGeom>
        </p:spPr>
      </p:pic>
      <p:pic>
        <p:nvPicPr>
          <p:cNvPr id="7" name="Grafik 6">
            <a:extLst>
              <a:ext uri="{FF2B5EF4-FFF2-40B4-BE49-F238E27FC236}">
                <a16:creationId xmlns:a16="http://schemas.microsoft.com/office/drawing/2014/main" id="{C70389D1-9E14-A54A-780E-8FDA0DB6FF8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FC67654C-E9D8-0A8F-05D5-91BA24915781}"/>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Häufige Fragen, die uns gestellt werden …</a:t>
            </a:r>
          </a:p>
        </p:txBody>
      </p:sp>
    </p:spTree>
    <p:extLst>
      <p:ext uri="{BB962C8B-B14F-4D97-AF65-F5344CB8AC3E}">
        <p14:creationId xmlns:p14="http://schemas.microsoft.com/office/powerpoint/2010/main" val="279786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CA6691-0F56-B09E-3F86-DFACF22FEC83}"/>
              </a:ext>
            </a:extLst>
          </p:cNvPr>
          <p:cNvSpPr txBox="1"/>
          <p:nvPr/>
        </p:nvSpPr>
        <p:spPr>
          <a:xfrm>
            <a:off x="1388792" y="1723137"/>
            <a:ext cx="8446087" cy="3785652"/>
          </a:xfrm>
          <a:prstGeom prst="rect">
            <a:avLst/>
          </a:prstGeom>
          <a:noFill/>
        </p:spPr>
        <p:txBody>
          <a:bodyPr wrap="square">
            <a:spAutoFit/>
          </a:bodyPr>
          <a:lstStyle/>
          <a:p>
            <a:pPr lvl="0" eaLnBrk="1" hangingPunct="1"/>
            <a:r>
              <a:rPr lang="de-DE" sz="2400" b="1" dirty="0">
                <a:effectLst/>
              </a:rPr>
              <a:t>Beatmung</a:t>
            </a:r>
            <a:br>
              <a:rPr lang="de-DE" sz="2400" dirty="0"/>
            </a:br>
            <a:r>
              <a:rPr lang="de-DE" sz="2400" dirty="0">
                <a:effectLst/>
              </a:rPr>
              <a:t>Wenn man dazu in der Lage und bereit ist, wechselt man zwischen 30 mal Drücken und 2 mal Beatmen. </a:t>
            </a:r>
            <a:r>
              <a:rPr lang="de-DE" sz="2400" dirty="0"/>
              <a:t>Das Beatmen kann die Wahrscheinlichkeit, dass diese Person überlebt, weiter erhöhen. </a:t>
            </a:r>
            <a:r>
              <a:rPr lang="de-DE" sz="2400" dirty="0">
                <a:effectLst/>
              </a:rPr>
              <a:t>Wenn man nicht in der Lage ist zu beatmen, führt man die Herzdruckmassage kontinuierlich weiter fort, bis der Rettungsdienst eintrifft.</a:t>
            </a:r>
          </a:p>
          <a:p>
            <a:pPr marL="442913" lvl="0" indent="-442913" eaLnBrk="1" hangingPunct="1"/>
            <a:endParaRPr lang="de-DE" sz="2400" dirty="0">
              <a:cs typeface="Arial" charset="0"/>
            </a:endParaRPr>
          </a:p>
          <a:p>
            <a:pPr marL="442913" lvl="0" indent="-442913" eaLnBrk="1" hangingPunct="1"/>
            <a:r>
              <a:rPr lang="de-DE" sz="2400" dirty="0">
                <a:solidFill>
                  <a:srgbClr val="FF0000"/>
                </a:solidFill>
                <a:effectLst/>
              </a:rPr>
              <a:t>Fazit: PRÜFEN-RUFEN-DRÜCKEN ist die Pflicht</a:t>
            </a:r>
            <a:r>
              <a:rPr lang="de-DE" sz="2400" dirty="0">
                <a:effectLst/>
              </a:rPr>
              <a:t>, </a:t>
            </a:r>
          </a:p>
          <a:p>
            <a:pPr marL="442913" lvl="0" indent="-442913" eaLnBrk="1" hangingPunct="1"/>
            <a:r>
              <a:rPr lang="de-DE" sz="2400" dirty="0">
                <a:effectLst/>
              </a:rPr>
              <a:t>Beatmung und Defibrillation sind die Kür.</a:t>
            </a:r>
            <a:endParaRPr lang="de-DE" sz="2400" b="0" dirty="0">
              <a:cs typeface="Arial" charset="0"/>
            </a:endParaRP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Grafik 7">
            <a:extLst>
              <a:ext uri="{FF2B5EF4-FFF2-40B4-BE49-F238E27FC236}">
                <a16:creationId xmlns:a16="http://schemas.microsoft.com/office/drawing/2014/main" id="{7434092B-9940-56F6-A71B-3F5A448C2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854" y="1872521"/>
            <a:ext cx="388861" cy="360000"/>
          </a:xfrm>
          <a:prstGeom prst="rect">
            <a:avLst/>
          </a:prstGeom>
        </p:spPr>
      </p:pic>
      <p:pic>
        <p:nvPicPr>
          <p:cNvPr id="2" name="Grafik 1">
            <a:extLst>
              <a:ext uri="{FF2B5EF4-FFF2-40B4-BE49-F238E27FC236}">
                <a16:creationId xmlns:a16="http://schemas.microsoft.com/office/drawing/2014/main" id="{64AB9768-7256-EE17-F508-700F839D6E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8070" y="4701261"/>
            <a:ext cx="361969" cy="540000"/>
          </a:xfrm>
          <a:prstGeom prst="rect">
            <a:avLst/>
          </a:prstGeom>
        </p:spPr>
      </p:pic>
      <p:pic>
        <p:nvPicPr>
          <p:cNvPr id="15" name="Grafik 14">
            <a:extLst>
              <a:ext uri="{FF2B5EF4-FFF2-40B4-BE49-F238E27FC236}">
                <a16:creationId xmlns:a16="http://schemas.microsoft.com/office/drawing/2014/main" id="{4C257986-E3DD-FACF-B71C-0BED075CF9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6" name="Titel 1">
            <a:extLst>
              <a:ext uri="{FF2B5EF4-FFF2-40B4-BE49-F238E27FC236}">
                <a16:creationId xmlns:a16="http://schemas.microsoft.com/office/drawing/2014/main" id="{85B9F08B-F384-0245-9516-57FDC82CEA5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Basismaßnahmen zur Wiederbelebung </a:t>
            </a:r>
            <a:br>
              <a:rPr lang="de-DE" sz="2800" b="1" dirty="0">
                <a:latin typeface="+mn-lt"/>
              </a:rPr>
            </a:br>
            <a:r>
              <a:rPr lang="de-DE" sz="2800" b="1" dirty="0">
                <a:latin typeface="+mn-lt"/>
              </a:rPr>
              <a:t>aus den aktuellen Reanimationsleitlinien </a:t>
            </a:r>
          </a:p>
        </p:txBody>
      </p:sp>
    </p:spTree>
    <p:extLst>
      <p:ext uri="{BB962C8B-B14F-4D97-AF65-F5344CB8AC3E}">
        <p14:creationId xmlns:p14="http://schemas.microsoft.com/office/powerpoint/2010/main" val="232609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CA6691-0F56-B09E-3F86-DFACF22FEC83}"/>
              </a:ext>
            </a:extLst>
          </p:cNvPr>
          <p:cNvSpPr txBox="1"/>
          <p:nvPr/>
        </p:nvSpPr>
        <p:spPr>
          <a:xfrm>
            <a:off x="908481" y="1948607"/>
            <a:ext cx="9257723" cy="4278094"/>
          </a:xfrm>
          <a:prstGeom prst="rect">
            <a:avLst/>
          </a:prstGeom>
          <a:noFill/>
        </p:spPr>
        <p:txBody>
          <a:bodyPr wrap="square">
            <a:spAutoFit/>
          </a:bodyPr>
          <a:lstStyle/>
          <a:p>
            <a:pPr marL="442913" lvl="0" indent="-442913" eaLnBrk="1" hangingPunct="1"/>
            <a:r>
              <a:rPr lang="de-DE" sz="2400" b="1" dirty="0">
                <a:cs typeface="Arial" charset="0"/>
              </a:rPr>
              <a:t>	Defibrillator (AED)</a:t>
            </a:r>
          </a:p>
          <a:p>
            <a:pPr marL="442913" lvl="0" indent="-442913" eaLnBrk="1" hangingPunct="1"/>
            <a:r>
              <a:rPr lang="de-DE" sz="2400" dirty="0"/>
              <a:t>	Wenn mindestens drei Personen anwesend sind und zwei die Herzdruckmassage ununterbrochen durchführen, kann eine weitere Person den AED holen. Während zwei die Herzdruckmassage im Wechsel weiter durchführen, kann die dritte Person den AED einschalten und den Anweisungen folgen. Die Herzdruckmassage weiter durchführen bis der AED sagt „Hände weg“ und den Schock abgibt, danach weiter drücken.</a:t>
            </a:r>
          </a:p>
          <a:p>
            <a:pPr marL="442913" lvl="0" indent="-442913" eaLnBrk="1" hangingPunct="1"/>
            <a:endParaRPr lang="de-DE" sz="1600" dirty="0">
              <a:cs typeface="Arial" charset="0"/>
            </a:endParaRPr>
          </a:p>
          <a:p>
            <a:pPr marL="442913" lvl="0" indent="-442913" eaLnBrk="1" hangingPunct="1"/>
            <a:endParaRPr lang="de-DE" sz="1600" dirty="0">
              <a:cs typeface="Arial" charset="0"/>
            </a:endParaRPr>
          </a:p>
          <a:p>
            <a:pPr marL="442913" lvl="0" indent="-442913" eaLnBrk="1" hangingPunct="1"/>
            <a:r>
              <a:rPr lang="de-DE" sz="2400" dirty="0">
                <a:solidFill>
                  <a:srgbClr val="FF0000"/>
                </a:solidFill>
                <a:effectLst/>
              </a:rPr>
              <a:t>	Fazit: PRÜFEN-RUFEN-DRÜCKEN ist die Pflicht</a:t>
            </a:r>
            <a:r>
              <a:rPr lang="de-DE" sz="2400" dirty="0">
                <a:effectLst/>
              </a:rPr>
              <a:t>, </a:t>
            </a:r>
          </a:p>
          <a:p>
            <a:pPr marL="442913" lvl="0" indent="-442913" eaLnBrk="1" hangingPunct="1"/>
            <a:r>
              <a:rPr lang="de-DE" sz="2400" dirty="0">
                <a:effectLst/>
              </a:rPr>
              <a:t>	Beatmung und Defibrillation sind die Kür.</a:t>
            </a:r>
            <a:endParaRPr lang="de-DE" sz="2400" b="0" dirty="0">
              <a:cs typeface="Arial" charset="0"/>
            </a:endParaRP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Grafik 7">
            <a:extLst>
              <a:ext uri="{FF2B5EF4-FFF2-40B4-BE49-F238E27FC236}">
                <a16:creationId xmlns:a16="http://schemas.microsoft.com/office/drawing/2014/main" id="{7434092B-9940-56F6-A71B-3F5A448C2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97" y="2099385"/>
            <a:ext cx="388861" cy="360000"/>
          </a:xfrm>
          <a:prstGeom prst="rect">
            <a:avLst/>
          </a:prstGeom>
        </p:spPr>
      </p:pic>
      <p:pic>
        <p:nvPicPr>
          <p:cNvPr id="2" name="Grafik 1">
            <a:extLst>
              <a:ext uri="{FF2B5EF4-FFF2-40B4-BE49-F238E27FC236}">
                <a16:creationId xmlns:a16="http://schemas.microsoft.com/office/drawing/2014/main" id="{64AB9768-7256-EE17-F508-700F839D6E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8481" y="5453761"/>
            <a:ext cx="361969" cy="540000"/>
          </a:xfrm>
          <a:prstGeom prst="rect">
            <a:avLst/>
          </a:prstGeom>
        </p:spPr>
      </p:pic>
      <p:pic>
        <p:nvPicPr>
          <p:cNvPr id="15" name="Grafik 14">
            <a:extLst>
              <a:ext uri="{FF2B5EF4-FFF2-40B4-BE49-F238E27FC236}">
                <a16:creationId xmlns:a16="http://schemas.microsoft.com/office/drawing/2014/main" id="{4C257986-E3DD-FACF-B71C-0BED075CF9F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6" name="Titel 1">
            <a:extLst>
              <a:ext uri="{FF2B5EF4-FFF2-40B4-BE49-F238E27FC236}">
                <a16:creationId xmlns:a16="http://schemas.microsoft.com/office/drawing/2014/main" id="{85B9F08B-F384-0245-9516-57FDC82CEA5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Basismaßnahmen zur Wiederbelebung </a:t>
            </a:r>
            <a:br>
              <a:rPr lang="de-DE" sz="2800" b="1" dirty="0">
                <a:latin typeface="+mn-lt"/>
              </a:rPr>
            </a:br>
            <a:r>
              <a:rPr lang="de-DE" sz="2800" b="1" dirty="0">
                <a:latin typeface="+mn-lt"/>
              </a:rPr>
              <a:t>aus den aktuellen Reanimationsleitlinien </a:t>
            </a:r>
          </a:p>
        </p:txBody>
      </p:sp>
    </p:spTree>
    <p:extLst>
      <p:ext uri="{BB962C8B-B14F-4D97-AF65-F5344CB8AC3E}">
        <p14:creationId xmlns:p14="http://schemas.microsoft.com/office/powerpoint/2010/main" val="399367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838200" y="2014072"/>
            <a:ext cx="6662692" cy="2185214"/>
          </a:xfrm>
          <a:prstGeom prst="rect">
            <a:avLst/>
          </a:prstGeom>
          <a:noFill/>
        </p:spPr>
        <p:txBody>
          <a:bodyPr wrap="square">
            <a:spAutoFit/>
          </a:bodyPr>
          <a:lstStyle/>
          <a:p>
            <a:pPr marL="442913" lvl="0" indent="-442913" eaLnBrk="1" hangingPunct="1"/>
            <a:r>
              <a:rPr lang="de-DE" sz="2400" dirty="0"/>
              <a:t>Probieren Sie es selbst mal aus!</a:t>
            </a:r>
          </a:p>
          <a:p>
            <a:pPr marL="442913" lvl="0" indent="-442913" eaLnBrk="1" hangingPunct="1"/>
            <a:endParaRPr lang="de-DE" sz="2400" dirty="0"/>
          </a:p>
          <a:p>
            <a:pPr marL="442913" lvl="0" indent="-442913" eaLnBrk="1" hangingPunct="1"/>
            <a:r>
              <a:rPr lang="de-DE" sz="2400" dirty="0">
                <a:effectLst/>
                <a:ea typeface="Calibri" panose="020F0502020204030204" pitchFamily="34" charset="0"/>
              </a:rPr>
              <a:t>Sie können nichts falsch machen, außer, </a:t>
            </a:r>
          </a:p>
          <a:p>
            <a:pPr marL="442913" lvl="0" indent="-442913" eaLnBrk="1" hangingPunct="1"/>
            <a:r>
              <a:rPr lang="de-DE" sz="2400" dirty="0">
                <a:ea typeface="Calibri" panose="020F0502020204030204" pitchFamily="34" charset="0"/>
              </a:rPr>
              <a:t>n</a:t>
            </a:r>
            <a:r>
              <a:rPr lang="de-DE" sz="2400" dirty="0">
                <a:effectLst/>
                <a:ea typeface="Calibri" panose="020F0502020204030204" pitchFamily="34" charset="0"/>
              </a:rPr>
              <a:t>ichts zu tun.</a:t>
            </a:r>
            <a:endParaRPr lang="de-DE" sz="2400" dirty="0"/>
          </a:p>
          <a:p>
            <a:pPr marL="442913" lvl="0" indent="-442913" eaLnBrk="1" hangingPunct="1"/>
            <a:endParaRPr lang="de-DE" sz="2000" dirty="0"/>
          </a:p>
          <a:p>
            <a:pPr marL="442913" lvl="0" indent="-442913" eaLnBrk="1" hangingPunct="1"/>
            <a:endParaRPr lang="de-DE" sz="2000" dirty="0"/>
          </a:p>
        </p:txBody>
      </p:sp>
      <p:pic>
        <p:nvPicPr>
          <p:cNvPr id="11" name="Grafik 10">
            <a:hlinkClick r:id="rId2"/>
            <a:extLst>
              <a:ext uri="{FF2B5EF4-FFF2-40B4-BE49-F238E27FC236}">
                <a16:creationId xmlns:a16="http://schemas.microsoft.com/office/drawing/2014/main" id="{651ECAB6-344B-FB16-8869-072688AE4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8919" y="2210585"/>
            <a:ext cx="5076125" cy="2156400"/>
          </a:xfrm>
          <a:prstGeom prst="rect">
            <a:avLst/>
          </a:prstGeom>
        </p:spPr>
      </p:pic>
      <p:sp>
        <p:nvSpPr>
          <p:cNvPr id="2" name="Textfeld 1">
            <a:extLst>
              <a:ext uri="{FF2B5EF4-FFF2-40B4-BE49-F238E27FC236}">
                <a16:creationId xmlns:a16="http://schemas.microsoft.com/office/drawing/2014/main" id="{2BEA99A1-6BD3-20F5-5858-BE1897C35437}"/>
              </a:ext>
            </a:extLst>
          </p:cNvPr>
          <p:cNvSpPr txBox="1"/>
          <p:nvPr/>
        </p:nvSpPr>
        <p:spPr>
          <a:xfrm>
            <a:off x="6096000" y="4526500"/>
            <a:ext cx="5379231" cy="1446550"/>
          </a:xfrm>
          <a:prstGeom prst="rect">
            <a:avLst/>
          </a:prstGeom>
          <a:noFill/>
        </p:spPr>
        <p:txBody>
          <a:bodyPr wrap="square">
            <a:spAutoFit/>
          </a:bodyPr>
          <a:lstStyle/>
          <a:p>
            <a:r>
              <a:rPr lang="de-DE" sz="2400" i="1" dirty="0"/>
              <a:t>Klicken Sie auf das Bild und das Video beginnt: (Auch dieses Lied hat den richtigen Takt)</a:t>
            </a:r>
          </a:p>
          <a:p>
            <a:pPr marL="442913" indent="-442913"/>
            <a:r>
              <a:rPr lang="de-DE" sz="1600" i="1" dirty="0">
                <a:solidFill>
                  <a:schemeClr val="accent6"/>
                </a:solidFill>
              </a:rPr>
              <a:t>(</a:t>
            </a:r>
            <a:r>
              <a:rPr lang="de-DE" sz="1600" i="1" dirty="0"/>
              <a:t>https://www.youtube.com/watch?v=-7T7lklErWc)</a:t>
            </a:r>
            <a:endParaRPr lang="de-DE" sz="1600" dirty="0"/>
          </a:p>
        </p:txBody>
      </p:sp>
      <p:pic>
        <p:nvPicPr>
          <p:cNvPr id="7" name="Grafik 6">
            <a:extLst>
              <a:ext uri="{FF2B5EF4-FFF2-40B4-BE49-F238E27FC236}">
                <a16:creationId xmlns:a16="http://schemas.microsoft.com/office/drawing/2014/main" id="{3FFB2357-F118-0146-CF00-BE377815DA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00" y="3805109"/>
            <a:ext cx="2880000" cy="2520000"/>
          </a:xfrm>
          <a:prstGeom prst="rect">
            <a:avLst/>
          </a:prstGeom>
        </p:spPr>
      </p:pic>
      <p:pic>
        <p:nvPicPr>
          <p:cNvPr id="8" name="Grafik 7">
            <a:extLst>
              <a:ext uri="{FF2B5EF4-FFF2-40B4-BE49-F238E27FC236}">
                <a16:creationId xmlns:a16="http://schemas.microsoft.com/office/drawing/2014/main" id="{BF662F5F-F580-EE1A-BE5C-C3D0C5651F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988F9ABE-65E6-08F7-1AA3-F93274A0D75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Nun sind Sie dran …</a:t>
            </a:r>
          </a:p>
        </p:txBody>
      </p:sp>
    </p:spTree>
    <p:extLst>
      <p:ext uri="{BB962C8B-B14F-4D97-AF65-F5344CB8AC3E}">
        <p14:creationId xmlns:p14="http://schemas.microsoft.com/office/powerpoint/2010/main" val="351729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803059" y="1545567"/>
            <a:ext cx="10403657" cy="4093428"/>
          </a:xfrm>
          <a:prstGeom prst="rect">
            <a:avLst/>
          </a:prstGeom>
          <a:noFill/>
        </p:spPr>
        <p:txBody>
          <a:bodyPr wrap="square">
            <a:spAutoFit/>
          </a:bodyPr>
          <a:lstStyle/>
          <a:p>
            <a:pPr marL="442913" lvl="0" indent="-442913" eaLnBrk="1" hangingPunct="1"/>
            <a:r>
              <a:rPr lang="de-DE" sz="2400" dirty="0">
                <a:effectLst/>
                <a:ea typeface="Calibri" panose="020F0502020204030204" pitchFamily="34" charset="0"/>
              </a:rPr>
              <a:t>Wir möchten noch viel mehr Menschen in der Laienreanimation </a:t>
            </a:r>
          </a:p>
          <a:p>
            <a:pPr marL="442913" lvl="0" indent="-442913" eaLnBrk="1" hangingPunct="1"/>
            <a:r>
              <a:rPr lang="de-DE" sz="2400" dirty="0">
                <a:effectLst/>
                <a:ea typeface="Calibri" panose="020F0502020204030204" pitchFamily="34" charset="0"/>
              </a:rPr>
              <a:t>ausbilden, damit viel mehr Personen einen Herz-Kreislaufstillstand überleben. </a:t>
            </a:r>
          </a:p>
          <a:p>
            <a:pPr marL="442913" lvl="0" indent="-442913" eaLnBrk="1" hangingPunct="1"/>
            <a:endParaRPr lang="de-DE" sz="2400" dirty="0"/>
          </a:p>
          <a:p>
            <a:pPr marL="442913" lvl="0" indent="-442913" eaLnBrk="1" hangingPunct="1"/>
            <a:r>
              <a:rPr lang="de-DE" sz="2400" dirty="0"/>
              <a:t>Zeigen Sie Ihren Angehörigen, Arbeitskolleginnen und Arbeitskollegen,  </a:t>
            </a:r>
          </a:p>
          <a:p>
            <a:pPr marL="442913" lvl="0" indent="-442913" eaLnBrk="1" hangingPunct="1"/>
            <a:r>
              <a:rPr lang="de-DE" sz="2400" dirty="0"/>
              <a:t>Freundinnen und Freunden wie es geht.</a:t>
            </a:r>
          </a:p>
          <a:p>
            <a:pPr marL="442913" lvl="0" indent="-442913" eaLnBrk="1" hangingPunct="1"/>
            <a:endParaRPr lang="de-DE" sz="2400" dirty="0"/>
          </a:p>
          <a:p>
            <a:pPr marL="442913" lvl="0" indent="-442913" eaLnBrk="1" hangingPunct="1"/>
            <a:endParaRPr lang="de-DE" sz="2400" dirty="0"/>
          </a:p>
          <a:p>
            <a:pPr marL="442913" lvl="0" indent="-442913" eaLnBrk="1" hangingPunct="1"/>
            <a:endParaRPr lang="de-DE" sz="2400" dirty="0"/>
          </a:p>
          <a:p>
            <a:pPr marL="442913" lvl="0" indent="-442913" eaLnBrk="1" hangingPunct="1"/>
            <a:r>
              <a:rPr lang="de-DE" sz="2400" dirty="0"/>
              <a:t>Damit helfen Sie	    			      pro Jahr in Deutschland </a:t>
            </a:r>
          </a:p>
          <a:p>
            <a:pPr marL="442913" lvl="0" indent="-442913" eaLnBrk="1" hangingPunct="1"/>
            <a:r>
              <a:rPr lang="de-DE" sz="2400" dirty="0"/>
              <a:t>							            zusätzlich zu retten.</a:t>
            </a:r>
          </a:p>
          <a:p>
            <a:pPr marL="442913" lvl="0" indent="-442913" eaLnBrk="1" hangingPunct="1"/>
            <a:endParaRPr lang="de-DE" sz="2000" dirty="0"/>
          </a:p>
        </p:txBody>
      </p:sp>
      <p:pic>
        <p:nvPicPr>
          <p:cNvPr id="8" name="Grafik 7">
            <a:extLst>
              <a:ext uri="{FF2B5EF4-FFF2-40B4-BE49-F238E27FC236}">
                <a16:creationId xmlns:a16="http://schemas.microsoft.com/office/drawing/2014/main" id="{D1174503-A13A-CD70-C80A-45BB1E781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651" y="3579081"/>
            <a:ext cx="3770182" cy="3240000"/>
          </a:xfrm>
          <a:prstGeom prst="rect">
            <a:avLst/>
          </a:prstGeom>
        </p:spPr>
      </p:pic>
      <p:sp>
        <p:nvSpPr>
          <p:cNvPr id="10" name="Textfeld 9">
            <a:extLst>
              <a:ext uri="{FF2B5EF4-FFF2-40B4-BE49-F238E27FC236}">
                <a16:creationId xmlns:a16="http://schemas.microsoft.com/office/drawing/2014/main" id="{62E31183-1ED1-DA86-7E5A-1076CB93A55D}"/>
              </a:ext>
            </a:extLst>
          </p:cNvPr>
          <p:cNvSpPr txBox="1"/>
          <p:nvPr/>
        </p:nvSpPr>
        <p:spPr>
          <a:xfrm>
            <a:off x="-185940" y="3008568"/>
            <a:ext cx="9964940" cy="1938992"/>
          </a:xfrm>
          <a:prstGeom prst="rect">
            <a:avLst/>
          </a:prstGeom>
          <a:noFill/>
        </p:spPr>
        <p:txBody>
          <a:bodyPr wrap="square" rtlCol="0">
            <a:spAutoFit/>
          </a:bodyPr>
          <a:lstStyle/>
          <a:p>
            <a:pPr algn="ctr"/>
            <a:endParaRPr lang="de-DE" sz="4800" b="1" dirty="0"/>
          </a:p>
          <a:p>
            <a:pPr algn="ctr"/>
            <a:endParaRPr lang="de-DE" sz="4800" b="1" dirty="0"/>
          </a:p>
          <a:p>
            <a:pPr algn="ctr"/>
            <a:r>
              <a:rPr lang="de-DE" sz="2400" b="1" dirty="0"/>
              <a:t>    10.000 Menschen             </a:t>
            </a:r>
          </a:p>
        </p:txBody>
      </p:sp>
      <p:pic>
        <p:nvPicPr>
          <p:cNvPr id="3" name="Grafik 2">
            <a:extLst>
              <a:ext uri="{FF2B5EF4-FFF2-40B4-BE49-F238E27FC236}">
                <a16:creationId xmlns:a16="http://schemas.microsoft.com/office/drawing/2014/main" id="{ABC36E96-FBE3-8E57-052F-38580894A7E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17BBB6B7-4D22-15A2-344B-9E59D2B905D0}"/>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nun Ihre Hausaufgabe …</a:t>
            </a:r>
          </a:p>
        </p:txBody>
      </p:sp>
    </p:spTree>
    <p:extLst>
      <p:ext uri="{BB962C8B-B14F-4D97-AF65-F5344CB8AC3E}">
        <p14:creationId xmlns:p14="http://schemas.microsoft.com/office/powerpoint/2010/main" val="114480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48894" y="778224"/>
            <a:ext cx="2234624" cy="1079999"/>
          </a:xfrm>
          <a:prstGeom prst="rect">
            <a:avLst/>
          </a:prstGeom>
        </p:spPr>
      </p:pic>
      <p:sp>
        <p:nvSpPr>
          <p:cNvPr id="3" name="Textfeld 2">
            <a:extLst>
              <a:ext uri="{FF2B5EF4-FFF2-40B4-BE49-F238E27FC236}">
                <a16:creationId xmlns:a16="http://schemas.microsoft.com/office/drawing/2014/main" id="{D15962E9-6523-91D7-4AF3-88EFA4DAA3BA}"/>
              </a:ext>
            </a:extLst>
          </p:cNvPr>
          <p:cNvSpPr txBox="1"/>
          <p:nvPr/>
        </p:nvSpPr>
        <p:spPr>
          <a:xfrm>
            <a:off x="740565" y="743197"/>
            <a:ext cx="2215701" cy="369332"/>
          </a:xfrm>
          <a:prstGeom prst="rect">
            <a:avLst/>
          </a:prstGeom>
          <a:noFill/>
        </p:spPr>
        <p:txBody>
          <a:bodyPr wrap="square" rtlCol="0">
            <a:spAutoFit/>
          </a:bodyPr>
          <a:lstStyle/>
          <a:p>
            <a:r>
              <a:rPr lang="de-DE" dirty="0" err="1"/>
              <a:t>www.grc-org.de</a:t>
            </a:r>
            <a:endParaRPr lang="de-DE" dirty="0"/>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Textfeld 12">
            <a:extLst>
              <a:ext uri="{FF2B5EF4-FFF2-40B4-BE49-F238E27FC236}">
                <a16:creationId xmlns:a16="http://schemas.microsoft.com/office/drawing/2014/main" id="{A3FE25B4-3160-5FEB-E122-9053C1F08FE9}"/>
              </a:ext>
            </a:extLst>
          </p:cNvPr>
          <p:cNvSpPr txBox="1"/>
          <p:nvPr/>
        </p:nvSpPr>
        <p:spPr>
          <a:xfrm>
            <a:off x="1202185" y="1516776"/>
            <a:ext cx="9787630" cy="2308324"/>
          </a:xfrm>
          <a:prstGeom prst="rect">
            <a:avLst/>
          </a:prstGeom>
          <a:noFill/>
        </p:spPr>
        <p:txBody>
          <a:bodyPr wrap="square" rtlCol="0">
            <a:spAutoFit/>
          </a:bodyPr>
          <a:lstStyle/>
          <a:p>
            <a:pPr algn="ctr"/>
            <a:endParaRPr lang="de-DE" sz="4800" b="1" dirty="0"/>
          </a:p>
          <a:p>
            <a:pPr algn="ctr"/>
            <a:endParaRPr lang="de-DE" sz="4800" b="1" dirty="0"/>
          </a:p>
          <a:p>
            <a:pPr algn="ctr"/>
            <a:r>
              <a:rPr lang="de-DE" sz="4800" b="1" dirty="0"/>
              <a:t>Optionale Folien </a:t>
            </a:r>
          </a:p>
        </p:txBody>
      </p:sp>
    </p:spTree>
    <p:extLst>
      <p:ext uri="{BB962C8B-B14F-4D97-AF65-F5344CB8AC3E}">
        <p14:creationId xmlns:p14="http://schemas.microsoft.com/office/powerpoint/2010/main" val="127841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Inhaltsplatzhalter 8">
            <a:hlinkClick r:id="rId3"/>
            <a:extLst>
              <a:ext uri="{FF2B5EF4-FFF2-40B4-BE49-F238E27FC236}">
                <a16:creationId xmlns:a16="http://schemas.microsoft.com/office/drawing/2014/main" id="{1DE5AA67-DE0E-033E-EBCF-A5B5C684419F}"/>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7933634" y="1829537"/>
            <a:ext cx="3385025" cy="4351338"/>
          </a:xfrm>
          <a:prstGeom prst="rect">
            <a:avLst/>
          </a:prstGeom>
          <a:ln>
            <a:noFill/>
          </a:ln>
          <a:effectLst>
            <a:outerShdw blurRad="292100" dist="139700" dir="2700000" algn="tl" rotWithShape="0">
              <a:srgbClr val="333333">
                <a:alpha val="65000"/>
              </a:srgbClr>
            </a:outerShdw>
          </a:effectLst>
        </p:spPr>
      </p:pic>
      <p:sp>
        <p:nvSpPr>
          <p:cNvPr id="10" name="Textfeld 9">
            <a:extLst>
              <a:ext uri="{FF2B5EF4-FFF2-40B4-BE49-F238E27FC236}">
                <a16:creationId xmlns:a16="http://schemas.microsoft.com/office/drawing/2014/main" id="{9F367C53-8AB7-7B3C-F102-4A4685156B3D}"/>
              </a:ext>
            </a:extLst>
          </p:cNvPr>
          <p:cNvSpPr txBox="1"/>
          <p:nvPr/>
        </p:nvSpPr>
        <p:spPr>
          <a:xfrm>
            <a:off x="803058" y="1711821"/>
            <a:ext cx="6286511" cy="3631763"/>
          </a:xfrm>
          <a:prstGeom prst="rect">
            <a:avLst/>
          </a:prstGeom>
          <a:noFill/>
        </p:spPr>
        <p:txBody>
          <a:bodyPr wrap="square">
            <a:spAutoFit/>
          </a:bodyPr>
          <a:lstStyle/>
          <a:p>
            <a:r>
              <a:rPr lang="de-DE" sz="2400" i="0" dirty="0">
                <a:effectLst/>
              </a:rPr>
              <a:t>Kea, 16 Jahre, sah in der Pause auf dem </a:t>
            </a:r>
          </a:p>
          <a:p>
            <a:r>
              <a:rPr lang="de-DE" sz="2400" i="0" dirty="0">
                <a:effectLst/>
              </a:rPr>
              <a:t>Schulhof einen 13-jährigen Mitschüler plötzlich</a:t>
            </a:r>
            <a:r>
              <a:rPr lang="de-DE" sz="2400" i="0" dirty="0">
                <a:solidFill>
                  <a:schemeClr val="accent6"/>
                </a:solidFill>
                <a:effectLst/>
              </a:rPr>
              <a:t> </a:t>
            </a:r>
            <a:r>
              <a:rPr lang="de-DE" sz="2400" i="0" dirty="0">
                <a:effectLst/>
              </a:rPr>
              <a:t>zusammenbrechen und reagierte sofort. Sie reanimierte ihn und rettete ihm so das Leben – ein glücklicher Ausgang, der ohne die sofortige Reaktion der 16-jährigen anders geendet hätte. </a:t>
            </a:r>
            <a:br>
              <a:rPr lang="de-DE" sz="2400" i="0" dirty="0">
                <a:effectLst/>
              </a:rPr>
            </a:br>
            <a:br>
              <a:rPr lang="de-DE" sz="2400" i="0" dirty="0">
                <a:effectLst/>
              </a:rPr>
            </a:br>
            <a:r>
              <a:rPr lang="de-DE" sz="2400" i="0" dirty="0">
                <a:effectLst/>
              </a:rPr>
              <a:t>Schauen Sie sich hier die ganze Geschichte an.</a:t>
            </a:r>
          </a:p>
          <a:p>
            <a:r>
              <a:rPr lang="de-DE" sz="2400" i="1" dirty="0"/>
              <a:t>Klicke auf das Bild und das Video beginnt</a:t>
            </a:r>
            <a:r>
              <a:rPr lang="de-DE" sz="2400" dirty="0"/>
              <a:t>. </a:t>
            </a:r>
            <a:r>
              <a:rPr lang="de-DE" sz="1400" i="1" dirty="0"/>
              <a:t>(https://www.youtube.com/watch?v=mIwGTjBsw10&amp;feature=youtu.be)</a:t>
            </a:r>
          </a:p>
        </p:txBody>
      </p:sp>
      <p:pic>
        <p:nvPicPr>
          <p:cNvPr id="4" name="Grafik 3">
            <a:extLst>
              <a:ext uri="{FF2B5EF4-FFF2-40B4-BE49-F238E27FC236}">
                <a16:creationId xmlns:a16="http://schemas.microsoft.com/office/drawing/2014/main" id="{2AAD5D07-DF1A-48EA-AF41-2656914AE12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E70458D9-2445-B281-444A-ED8CE746A95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Erfolgsgeschichten</a:t>
            </a:r>
          </a:p>
        </p:txBody>
      </p:sp>
    </p:spTree>
    <p:extLst>
      <p:ext uri="{BB962C8B-B14F-4D97-AF65-F5344CB8AC3E}">
        <p14:creationId xmlns:p14="http://schemas.microsoft.com/office/powerpoint/2010/main" val="263901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hlinkClick r:id="rId3"/>
            <a:extLst>
              <a:ext uri="{FF2B5EF4-FFF2-40B4-BE49-F238E27FC236}">
                <a16:creationId xmlns:a16="http://schemas.microsoft.com/office/drawing/2014/main" id="{AE5D40E8-B6E2-D9B3-0BFB-23639D1396D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322049" y="2502637"/>
            <a:ext cx="6539089" cy="3678238"/>
          </a:xfrm>
        </p:spPr>
      </p:pic>
      <p:sp>
        <p:nvSpPr>
          <p:cNvPr id="7" name="Textfeld 6">
            <a:extLst>
              <a:ext uri="{FF2B5EF4-FFF2-40B4-BE49-F238E27FC236}">
                <a16:creationId xmlns:a16="http://schemas.microsoft.com/office/drawing/2014/main" id="{202C2A47-0B81-9A94-68DE-6339C65ABE54}"/>
              </a:ext>
            </a:extLst>
          </p:cNvPr>
          <p:cNvSpPr txBox="1"/>
          <p:nvPr/>
        </p:nvSpPr>
        <p:spPr>
          <a:xfrm>
            <a:off x="786651" y="1720586"/>
            <a:ext cx="9379554" cy="1785104"/>
          </a:xfrm>
          <a:prstGeom prst="rect">
            <a:avLst/>
          </a:prstGeom>
          <a:noFill/>
        </p:spPr>
        <p:txBody>
          <a:bodyPr wrap="square">
            <a:spAutoFit/>
          </a:bodyPr>
          <a:lstStyle/>
          <a:p>
            <a:r>
              <a:rPr lang="de-DE" sz="2400" dirty="0"/>
              <a:t>Geschichten erfolgreicher Laienreanimationen gibt es immer mehr. </a:t>
            </a:r>
            <a:br>
              <a:rPr lang="de-DE" sz="2400" dirty="0"/>
            </a:br>
            <a:r>
              <a:rPr lang="de-DE" sz="2400" dirty="0"/>
              <a:t>Schauen Sie gerne mal rein! </a:t>
            </a:r>
          </a:p>
          <a:p>
            <a:endParaRPr lang="de-DE" sz="2400" dirty="0"/>
          </a:p>
          <a:p>
            <a:r>
              <a:rPr lang="de-DE" sz="2400" i="1" dirty="0"/>
              <a:t>Klicken Sie auf das Bild.</a:t>
            </a:r>
            <a:endParaRPr lang="de-DE" sz="2400" dirty="0"/>
          </a:p>
          <a:p>
            <a:r>
              <a:rPr lang="de-DE" sz="1400" i="1" dirty="0"/>
              <a:t>(https://www.grc-org.de/materialien/erfolgsgeschichten)</a:t>
            </a: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891DB615-8F39-92DA-57F2-C21810A3C50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D3AEF8E3-21C5-6D92-EDFC-5D844511BFE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Erfolgsgeschichten</a:t>
            </a:r>
          </a:p>
        </p:txBody>
      </p:sp>
    </p:spTree>
    <p:extLst>
      <p:ext uri="{BB962C8B-B14F-4D97-AF65-F5344CB8AC3E}">
        <p14:creationId xmlns:p14="http://schemas.microsoft.com/office/powerpoint/2010/main" val="157137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22" name="Gruppieren 21">
            <a:extLst>
              <a:ext uri="{FF2B5EF4-FFF2-40B4-BE49-F238E27FC236}">
                <a16:creationId xmlns:a16="http://schemas.microsoft.com/office/drawing/2014/main" id="{BFF1858D-4AC4-0ED6-81F2-B2629A26C827}"/>
              </a:ext>
            </a:extLst>
          </p:cNvPr>
          <p:cNvGrpSpPr/>
          <p:nvPr/>
        </p:nvGrpSpPr>
        <p:grpSpPr>
          <a:xfrm>
            <a:off x="838200" y="1714504"/>
            <a:ext cx="3952758" cy="1092240"/>
            <a:chOff x="838200" y="1714504"/>
            <a:chExt cx="3952758" cy="1092240"/>
          </a:xfrm>
        </p:grpSpPr>
        <p:sp>
          <p:nvSpPr>
            <p:cNvPr id="13" name="Rechteck: abgerundete Ecken 12">
              <a:extLst>
                <a:ext uri="{FF2B5EF4-FFF2-40B4-BE49-F238E27FC236}">
                  <a16:creationId xmlns:a16="http://schemas.microsoft.com/office/drawing/2014/main" id="{C6F42E02-7233-440F-73C0-1212B6D0FA5B}"/>
                </a:ext>
              </a:extLst>
            </p:cNvPr>
            <p:cNvSpPr/>
            <p:nvPr/>
          </p:nvSpPr>
          <p:spPr>
            <a:xfrm>
              <a:off x="838200" y="1714504"/>
              <a:ext cx="3952758" cy="1092240"/>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4" name="Rechteck: abgerundete Ecken 4">
              <a:extLst>
                <a:ext uri="{FF2B5EF4-FFF2-40B4-BE49-F238E27FC236}">
                  <a16:creationId xmlns:a16="http://schemas.microsoft.com/office/drawing/2014/main" id="{3F0C2266-F334-44D4-E0FC-174770FBC193}"/>
                </a:ext>
              </a:extLst>
            </p:cNvPr>
            <p:cNvSpPr txBox="1"/>
            <p:nvPr/>
          </p:nvSpPr>
          <p:spPr>
            <a:xfrm>
              <a:off x="921075" y="1767823"/>
              <a:ext cx="3316628"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pPr marL="0" lvl="0" indent="0" algn="l" defTabSz="1644650">
                <a:lnSpc>
                  <a:spcPct val="90000"/>
                </a:lnSpc>
                <a:spcBef>
                  <a:spcPct val="0"/>
                </a:spcBef>
                <a:spcAft>
                  <a:spcPct val="35000"/>
                </a:spcAft>
                <a:buNone/>
              </a:pPr>
              <a:r>
                <a:rPr lang="de-DE" sz="2400" b="1" kern="1200" dirty="0">
                  <a:solidFill>
                    <a:schemeClr val="bg1"/>
                  </a:solidFill>
                  <a:cs typeface="Arial" charset="0"/>
                </a:rPr>
                <a:t>Laien-Reanimation: </a:t>
              </a:r>
              <a:br>
                <a:rPr lang="de-DE" sz="2400" b="1" kern="1200" dirty="0">
                  <a:solidFill>
                    <a:schemeClr val="bg1"/>
                  </a:solidFill>
                  <a:cs typeface="Arial" charset="0"/>
                </a:rPr>
              </a:br>
              <a:r>
                <a:rPr lang="de-DE" sz="2400" b="1" kern="1200" dirty="0">
                  <a:solidFill>
                    <a:schemeClr val="bg1"/>
                  </a:solidFill>
                  <a:cs typeface="Arial" charset="0"/>
                </a:rPr>
                <a:t>Pflichtfach in Schulen </a:t>
              </a:r>
              <a:endParaRPr lang="de-DE" sz="2400" kern="1200" dirty="0">
                <a:solidFill>
                  <a:schemeClr val="bg1"/>
                </a:solidFill>
              </a:endParaRPr>
            </a:p>
          </p:txBody>
        </p:sp>
      </p:grpSp>
      <p:grpSp>
        <p:nvGrpSpPr>
          <p:cNvPr id="9" name="Gruppieren 8">
            <a:extLst>
              <a:ext uri="{FF2B5EF4-FFF2-40B4-BE49-F238E27FC236}">
                <a16:creationId xmlns:a16="http://schemas.microsoft.com/office/drawing/2014/main" id="{3C44CD05-BFC3-8F66-10A6-33489ABADB7B}"/>
              </a:ext>
            </a:extLst>
          </p:cNvPr>
          <p:cNvGrpSpPr/>
          <p:nvPr/>
        </p:nvGrpSpPr>
        <p:grpSpPr>
          <a:xfrm>
            <a:off x="1074293" y="3055202"/>
            <a:ext cx="4305229" cy="1092240"/>
            <a:chOff x="1074293" y="3055202"/>
            <a:chExt cx="4305229" cy="1092240"/>
          </a:xfrm>
        </p:grpSpPr>
        <p:sp>
          <p:nvSpPr>
            <p:cNvPr id="11" name="Rechteck: abgerundete Ecken 10">
              <a:extLst>
                <a:ext uri="{FF2B5EF4-FFF2-40B4-BE49-F238E27FC236}">
                  <a16:creationId xmlns:a16="http://schemas.microsoft.com/office/drawing/2014/main" id="{5BE9835A-9A17-1DF9-3FB1-805B437F0233}"/>
                </a:ext>
              </a:extLst>
            </p:cNvPr>
            <p:cNvSpPr/>
            <p:nvPr/>
          </p:nvSpPr>
          <p:spPr>
            <a:xfrm>
              <a:off x="1074293" y="3055202"/>
              <a:ext cx="4305229" cy="1092240"/>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2" name="Rechteck: abgerundete Ecken 6">
              <a:extLst>
                <a:ext uri="{FF2B5EF4-FFF2-40B4-BE49-F238E27FC236}">
                  <a16:creationId xmlns:a16="http://schemas.microsoft.com/office/drawing/2014/main" id="{079FFEEC-BD11-3212-59DB-B780B990115B}"/>
                </a:ext>
              </a:extLst>
            </p:cNvPr>
            <p:cNvSpPr txBox="1"/>
            <p:nvPr/>
          </p:nvSpPr>
          <p:spPr>
            <a:xfrm>
              <a:off x="1148682" y="3108521"/>
              <a:ext cx="3487396"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pPr marL="0" lvl="0" indent="0" algn="l" defTabSz="1644650">
                <a:lnSpc>
                  <a:spcPct val="90000"/>
                </a:lnSpc>
                <a:spcBef>
                  <a:spcPct val="0"/>
                </a:spcBef>
                <a:spcAft>
                  <a:spcPct val="35000"/>
                </a:spcAft>
                <a:buNone/>
              </a:pPr>
              <a:r>
                <a:rPr lang="de-DE" sz="2400" b="1" kern="1200" dirty="0">
                  <a:solidFill>
                    <a:schemeClr val="bg1"/>
                  </a:solidFill>
                  <a:cs typeface="Arial" charset="0"/>
                </a:rPr>
                <a:t>2 Schulstunden pro Jahr           </a:t>
              </a:r>
              <a:br>
                <a:rPr lang="de-DE" sz="2400" b="1" dirty="0">
                  <a:solidFill>
                    <a:schemeClr val="bg1"/>
                  </a:solidFill>
                  <a:cs typeface="Arial" charset="0"/>
                </a:rPr>
              </a:br>
              <a:r>
                <a:rPr lang="de-DE" sz="2400" b="1" kern="1200" dirty="0">
                  <a:solidFill>
                    <a:schemeClr val="bg1"/>
                  </a:solidFill>
                  <a:cs typeface="Arial" charset="0"/>
                </a:rPr>
                <a:t>ab dem 12. Lebensjahr</a:t>
              </a:r>
              <a:endParaRPr lang="de-DE" sz="2400" kern="1200" dirty="0">
                <a:solidFill>
                  <a:schemeClr val="bg1"/>
                </a:solidFill>
              </a:endParaRPr>
            </a:p>
          </p:txBody>
        </p:sp>
      </p:grpSp>
      <p:grpSp>
        <p:nvGrpSpPr>
          <p:cNvPr id="7" name="Gruppieren 6">
            <a:extLst>
              <a:ext uri="{FF2B5EF4-FFF2-40B4-BE49-F238E27FC236}">
                <a16:creationId xmlns:a16="http://schemas.microsoft.com/office/drawing/2014/main" id="{C88DD419-6CA5-1855-294D-59CC71DDA285}"/>
              </a:ext>
            </a:extLst>
          </p:cNvPr>
          <p:cNvGrpSpPr/>
          <p:nvPr/>
        </p:nvGrpSpPr>
        <p:grpSpPr>
          <a:xfrm>
            <a:off x="1237834" y="4395899"/>
            <a:ext cx="4949210" cy="1221129"/>
            <a:chOff x="1237834" y="4395899"/>
            <a:chExt cx="4949210" cy="1221129"/>
          </a:xfrm>
        </p:grpSpPr>
        <p:sp>
          <p:nvSpPr>
            <p:cNvPr id="15" name="Rechteck: abgerundete Ecken 14">
              <a:extLst>
                <a:ext uri="{FF2B5EF4-FFF2-40B4-BE49-F238E27FC236}">
                  <a16:creationId xmlns:a16="http://schemas.microsoft.com/office/drawing/2014/main" id="{154324AF-D7EA-0F40-3925-649AFD05B07B}"/>
                </a:ext>
              </a:extLst>
            </p:cNvPr>
            <p:cNvSpPr/>
            <p:nvPr/>
          </p:nvSpPr>
          <p:spPr>
            <a:xfrm>
              <a:off x="1237834" y="4395899"/>
              <a:ext cx="4949210" cy="1221129"/>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DE"/>
            </a:p>
          </p:txBody>
        </p:sp>
        <p:sp>
          <p:nvSpPr>
            <p:cNvPr id="16" name="Rechteck: abgerundete Ecken 6">
              <a:extLst>
                <a:ext uri="{FF2B5EF4-FFF2-40B4-BE49-F238E27FC236}">
                  <a16:creationId xmlns:a16="http://schemas.microsoft.com/office/drawing/2014/main" id="{BFBAD243-B1A6-485E-3D73-A347D6ECE007}"/>
                </a:ext>
              </a:extLst>
            </p:cNvPr>
            <p:cNvSpPr txBox="1"/>
            <p:nvPr/>
          </p:nvSpPr>
          <p:spPr>
            <a:xfrm>
              <a:off x="1256210" y="4513662"/>
              <a:ext cx="4839789"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r>
                <a:rPr lang="de-DE" altLang="de-DE" sz="2400" b="1" dirty="0">
                  <a:solidFill>
                    <a:schemeClr val="bg1"/>
                  </a:solidFill>
                </a:rPr>
                <a:t>… das steht auch so </a:t>
              </a:r>
            </a:p>
            <a:p>
              <a:r>
                <a:rPr lang="de-DE" altLang="de-DE" sz="2400" b="1" dirty="0">
                  <a:solidFill>
                    <a:schemeClr val="bg1"/>
                  </a:solidFill>
                </a:rPr>
                <a:t>in den ERC Reanimationsleitlinien und die WHO empfiehlt dies auch</a:t>
              </a:r>
            </a:p>
          </p:txBody>
        </p:sp>
      </p:grpSp>
      <p:sp>
        <p:nvSpPr>
          <p:cNvPr id="17" name="Freihandform 18">
            <a:extLst>
              <a:ext uri="{FF2B5EF4-FFF2-40B4-BE49-F238E27FC236}">
                <a16:creationId xmlns:a16="http://schemas.microsoft.com/office/drawing/2014/main" id="{9276B2C1-20F6-E9A9-1D54-7A6444E6F945}"/>
              </a:ext>
            </a:extLst>
          </p:cNvPr>
          <p:cNvSpPr/>
          <p:nvPr/>
        </p:nvSpPr>
        <p:spPr>
          <a:xfrm>
            <a:off x="4556755" y="4088067"/>
            <a:ext cx="617537" cy="562021"/>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pic>
        <p:nvPicPr>
          <p:cNvPr id="19" name="Grafik 18">
            <a:extLst>
              <a:ext uri="{FF2B5EF4-FFF2-40B4-BE49-F238E27FC236}">
                <a16:creationId xmlns:a16="http://schemas.microsoft.com/office/drawing/2014/main" id="{DCB8006C-EC26-E8B0-90F6-33A006C54D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58" r="6832"/>
          <a:stretch/>
        </p:blipFill>
        <p:spPr>
          <a:xfrm>
            <a:off x="6321713" y="1731688"/>
            <a:ext cx="4949211" cy="3885340"/>
          </a:xfrm>
          <a:prstGeom prst="rect">
            <a:avLst/>
          </a:prstGeom>
          <a:ln>
            <a:noFill/>
          </a:ln>
          <a:effectLst>
            <a:outerShdw blurRad="292100" dist="139700" dir="2700000" algn="tl" rotWithShape="0">
              <a:srgbClr val="333333">
                <a:alpha val="65000"/>
              </a:srgbClr>
            </a:outerShdw>
          </a:effectLst>
        </p:spPr>
      </p:pic>
      <p:sp>
        <p:nvSpPr>
          <p:cNvPr id="20" name="Textfeld 19">
            <a:extLst>
              <a:ext uri="{FF2B5EF4-FFF2-40B4-BE49-F238E27FC236}">
                <a16:creationId xmlns:a16="http://schemas.microsoft.com/office/drawing/2014/main" id="{62873CF7-3D9C-1247-8014-756821817CCA}"/>
              </a:ext>
            </a:extLst>
          </p:cNvPr>
          <p:cNvSpPr txBox="1"/>
          <p:nvPr/>
        </p:nvSpPr>
        <p:spPr>
          <a:xfrm>
            <a:off x="9761181" y="5828497"/>
            <a:ext cx="1509743" cy="215444"/>
          </a:xfrm>
          <a:prstGeom prst="rect">
            <a:avLst/>
          </a:prstGeom>
          <a:noFill/>
        </p:spPr>
        <p:txBody>
          <a:bodyPr wrap="square">
            <a:spAutoFit/>
          </a:bodyPr>
          <a:lstStyle/>
          <a:p>
            <a:pPr algn="r"/>
            <a:r>
              <a:rPr lang="de-DE" sz="800" i="1" dirty="0"/>
              <a:t>Bild: Mike Auerbach</a:t>
            </a:r>
          </a:p>
        </p:txBody>
      </p:sp>
      <p:pic>
        <p:nvPicPr>
          <p:cNvPr id="2" name="Grafik 1">
            <a:extLst>
              <a:ext uri="{FF2B5EF4-FFF2-40B4-BE49-F238E27FC236}">
                <a16:creationId xmlns:a16="http://schemas.microsoft.com/office/drawing/2014/main" id="{3666D8CA-797F-B257-C8F4-FD6889051E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187ABCDC-38B5-5874-729A-6184EBECFB12}"/>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Die Ausbildung in Wiederbelebung muss früh starten</a:t>
            </a:r>
          </a:p>
        </p:txBody>
      </p:sp>
      <p:sp>
        <p:nvSpPr>
          <p:cNvPr id="23" name="Freihandform 18">
            <a:extLst>
              <a:ext uri="{FF2B5EF4-FFF2-40B4-BE49-F238E27FC236}">
                <a16:creationId xmlns:a16="http://schemas.microsoft.com/office/drawing/2014/main" id="{D2FF4648-B478-A532-2E27-D3830734E109}"/>
              </a:ext>
            </a:extLst>
          </p:cNvPr>
          <p:cNvSpPr/>
          <p:nvPr/>
        </p:nvSpPr>
        <p:spPr>
          <a:xfrm>
            <a:off x="4141280" y="2742513"/>
            <a:ext cx="617537" cy="562021"/>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spTree>
    <p:extLst>
      <p:ext uri="{BB962C8B-B14F-4D97-AF65-F5344CB8AC3E}">
        <p14:creationId xmlns:p14="http://schemas.microsoft.com/office/powerpoint/2010/main" val="187079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51766403-FEA3-A79F-1837-7C9853F96B46}"/>
              </a:ext>
            </a:extLst>
          </p:cNvPr>
          <p:cNvGraphicFramePr/>
          <p:nvPr>
            <p:extLst>
              <p:ext uri="{D42A27DB-BD31-4B8C-83A1-F6EECF244321}">
                <p14:modId xmlns:p14="http://schemas.microsoft.com/office/powerpoint/2010/main" val="2942219253"/>
              </p:ext>
            </p:extLst>
          </p:nvPr>
        </p:nvGraphicFramePr>
        <p:xfrm>
          <a:off x="-1" y="1273210"/>
          <a:ext cx="11969799" cy="611324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5577840" y="5133183"/>
            <a:ext cx="5740820" cy="1200329"/>
          </a:xfrm>
          <a:prstGeom prst="rect">
            <a:avLst/>
          </a:prstGeom>
          <a:solidFill>
            <a:srgbClr val="E4322B"/>
          </a:solidFill>
        </p:spPr>
        <p:txBody>
          <a:bodyPr wrap="square">
            <a:spAutoFit/>
          </a:bodyPr>
          <a:lstStyle/>
          <a:p>
            <a:pPr algn="ctr"/>
            <a:r>
              <a:rPr lang="de-DE" sz="2400" b="1" i="0" dirty="0">
                <a:solidFill>
                  <a:schemeClr val="bg1"/>
                </a:solidFill>
                <a:effectLst/>
              </a:rPr>
              <a:t>Der plötzliche Herz-Kreislaufstillstand ist </a:t>
            </a:r>
          </a:p>
          <a:p>
            <a:pPr algn="ctr"/>
            <a:r>
              <a:rPr lang="de-DE" sz="2400" b="1" dirty="0">
                <a:solidFill>
                  <a:schemeClr val="bg1"/>
                </a:solidFill>
              </a:rPr>
              <a:t>  d</a:t>
            </a:r>
            <a:r>
              <a:rPr lang="de-DE" sz="2400" b="1" i="0" dirty="0">
                <a:solidFill>
                  <a:schemeClr val="bg1"/>
                </a:solidFill>
                <a:effectLst/>
              </a:rPr>
              <a:t>ie 3. häufigste Todesursache in den Industrieländern</a:t>
            </a:r>
            <a:endParaRPr lang="de-DE" sz="2400" b="1" dirty="0">
              <a:solidFill>
                <a:schemeClr val="bg1"/>
              </a:solidFill>
            </a:endParaRPr>
          </a:p>
        </p:txBody>
      </p:sp>
      <p:sp>
        <p:nvSpPr>
          <p:cNvPr id="13" name="Ellipse 12">
            <a:extLst>
              <a:ext uri="{FF2B5EF4-FFF2-40B4-BE49-F238E27FC236}">
                <a16:creationId xmlns:a16="http://schemas.microsoft.com/office/drawing/2014/main" id="{E2DCE5EB-14ED-2372-9969-F5255237FB19}"/>
              </a:ext>
            </a:extLst>
          </p:cNvPr>
          <p:cNvSpPr/>
          <p:nvPr/>
        </p:nvSpPr>
        <p:spPr>
          <a:xfrm>
            <a:off x="352830" y="2611395"/>
            <a:ext cx="4940103" cy="571482"/>
          </a:xfrm>
          <a:prstGeom prst="ellipse">
            <a:avLst/>
          </a:prstGeom>
          <a:noFill/>
          <a:ln w="38100">
            <a:solidFill>
              <a:srgbClr val="E3061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pic>
        <p:nvPicPr>
          <p:cNvPr id="5" name="Grafik 4">
            <a:extLst>
              <a:ext uri="{FF2B5EF4-FFF2-40B4-BE49-F238E27FC236}">
                <a16:creationId xmlns:a16="http://schemas.microsoft.com/office/drawing/2014/main" id="{7279C516-E513-2F05-EFFF-FA430995D5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F79A26A7-7E1B-828E-B6A4-0620CE3C6F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Woran sterben Menschen ?</a:t>
            </a:r>
          </a:p>
        </p:txBody>
      </p:sp>
      <p:pic>
        <p:nvPicPr>
          <p:cNvPr id="2" name="Grafik 1">
            <a:extLst>
              <a:ext uri="{FF2B5EF4-FFF2-40B4-BE49-F238E27FC236}">
                <a16:creationId xmlns:a16="http://schemas.microsoft.com/office/drawing/2014/main" id="{D9E9657D-2E7B-BA26-264A-3B3EAB5089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30964" y="5463347"/>
            <a:ext cx="361969" cy="540000"/>
          </a:xfrm>
          <a:prstGeom prst="rect">
            <a:avLst/>
          </a:prstGeom>
        </p:spPr>
      </p:pic>
      <p:sp>
        <p:nvSpPr>
          <p:cNvPr id="4" name="Rectangle 4">
            <a:extLst>
              <a:ext uri="{FF2B5EF4-FFF2-40B4-BE49-F238E27FC236}">
                <a16:creationId xmlns:a16="http://schemas.microsoft.com/office/drawing/2014/main" id="{2D994965-2AED-70DB-F422-33F7D8C59D91}"/>
              </a:ext>
            </a:extLst>
          </p:cNvPr>
          <p:cNvSpPr>
            <a:spLocks noChangeArrowheads="1"/>
          </p:cNvSpPr>
          <p:nvPr/>
        </p:nvSpPr>
        <p:spPr bwMode="auto">
          <a:xfrm>
            <a:off x="5440457" y="6393723"/>
            <a:ext cx="4572015" cy="214608"/>
          </a:xfrm>
          <a:prstGeom prst="rect">
            <a:avLst/>
          </a:prstGeom>
          <a:noFill/>
          <a:ln>
            <a:noFill/>
          </a:ln>
          <a:effectLst/>
        </p:spPr>
        <p:txBody>
          <a:bodyPr wrap="none" lIns="90611" tIns="45306" rIns="90611" bIns="45306">
            <a:spAutoFit/>
          </a:bodyPr>
          <a:lstStyle/>
          <a:p>
            <a:pPr algn="r">
              <a:spcBef>
                <a:spcPct val="20000"/>
              </a:spcBef>
              <a:buClr>
                <a:schemeClr val="tx2"/>
              </a:buClr>
              <a:defRPr/>
            </a:pPr>
            <a:r>
              <a:rPr lang="de-DE" sz="800" i="1" dirty="0">
                <a:latin typeface="+mn-lt"/>
              </a:rPr>
              <a:t>Nach: </a:t>
            </a:r>
            <a:r>
              <a:rPr lang="de-DE" sz="800" i="1" dirty="0" err="1">
                <a:latin typeface="+mn-lt"/>
              </a:rPr>
              <a:t>Cardiac</a:t>
            </a:r>
            <a:r>
              <a:rPr lang="de-DE" sz="800" i="1" dirty="0">
                <a:latin typeface="+mn-lt"/>
              </a:rPr>
              <a:t> Arrest: A Public Health </a:t>
            </a:r>
            <a:r>
              <a:rPr lang="de-DE" sz="800" i="1" dirty="0" err="1">
                <a:latin typeface="+mn-lt"/>
              </a:rPr>
              <a:t>Perspective</a:t>
            </a:r>
            <a:r>
              <a:rPr lang="de-DE" sz="800" i="1" dirty="0">
                <a:latin typeface="+mn-lt"/>
              </a:rPr>
              <a:t>; Dawn Taniguchi, Amy </a:t>
            </a:r>
            <a:r>
              <a:rPr lang="de-DE" sz="800" i="1" dirty="0" err="1">
                <a:latin typeface="+mn-lt"/>
              </a:rPr>
              <a:t>Baernstein</a:t>
            </a:r>
            <a:r>
              <a:rPr lang="de-DE" sz="800" i="1" dirty="0">
                <a:latin typeface="+mn-lt"/>
              </a:rPr>
              <a:t>, Graham </a:t>
            </a:r>
            <a:r>
              <a:rPr lang="de-DE" sz="800" i="1" dirty="0" err="1">
                <a:latin typeface="+mn-lt"/>
              </a:rPr>
              <a:t>Nichol</a:t>
            </a:r>
            <a:r>
              <a:rPr lang="de-DE" sz="800" i="1" dirty="0">
                <a:latin typeface="+mn-lt"/>
              </a:rPr>
              <a:t>; 2012</a:t>
            </a:r>
          </a:p>
        </p:txBody>
      </p:sp>
    </p:spTree>
    <p:extLst>
      <p:ext uri="{BB962C8B-B14F-4D97-AF65-F5344CB8AC3E}">
        <p14:creationId xmlns:p14="http://schemas.microsoft.com/office/powerpoint/2010/main" val="417257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8" name="Textfeld 27">
            <a:extLst>
              <a:ext uri="{FF2B5EF4-FFF2-40B4-BE49-F238E27FC236}">
                <a16:creationId xmlns:a16="http://schemas.microsoft.com/office/drawing/2014/main" id="{0C3884F7-0659-1130-D737-1F32AEC97A10}"/>
              </a:ext>
            </a:extLst>
          </p:cNvPr>
          <p:cNvSpPr txBox="1">
            <a:spLocks noChangeArrowheads="1"/>
          </p:cNvSpPr>
          <p:nvPr/>
        </p:nvSpPr>
        <p:spPr bwMode="auto">
          <a:xfrm>
            <a:off x="767918" y="2298968"/>
            <a:ext cx="427726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de-DE" altLang="de-DE" sz="2400" b="0" dirty="0">
                <a:latin typeface="+mn-lt"/>
              </a:rPr>
              <a:t>Schülerausbildung hilft, denn die</a:t>
            </a:r>
          </a:p>
          <a:p>
            <a:pPr eaLnBrk="1" hangingPunct="1"/>
            <a:r>
              <a:rPr lang="de-DE" altLang="de-DE" sz="2400" b="0" dirty="0">
                <a:latin typeface="+mn-lt"/>
              </a:rPr>
              <a:t>Laienreanimationsquote wächst:</a:t>
            </a:r>
          </a:p>
          <a:p>
            <a:pPr eaLnBrk="1" hangingPunct="1"/>
            <a:endParaRPr lang="de-DE" altLang="de-DE" sz="2400" b="0" dirty="0">
              <a:latin typeface="+mn-lt"/>
            </a:endParaRPr>
          </a:p>
          <a:p>
            <a:pPr eaLnBrk="1" hangingPunct="1"/>
            <a:r>
              <a:rPr lang="de-DE" altLang="de-DE" sz="2400" b="0" dirty="0">
                <a:latin typeface="+mn-lt"/>
              </a:rPr>
              <a:t>2010 = 14 %</a:t>
            </a:r>
          </a:p>
          <a:p>
            <a:pPr eaLnBrk="1" hangingPunct="1"/>
            <a:r>
              <a:rPr lang="de-DE" altLang="de-DE" sz="2400" b="0" dirty="0">
                <a:latin typeface="+mn-lt"/>
              </a:rPr>
              <a:t>2016 = 37 %</a:t>
            </a:r>
          </a:p>
          <a:p>
            <a:pPr eaLnBrk="1" hangingPunct="1"/>
            <a:r>
              <a:rPr lang="de-DE" altLang="de-DE" sz="2400" b="0" dirty="0">
                <a:latin typeface="+mn-lt"/>
              </a:rPr>
              <a:t>2021 = 51 %</a:t>
            </a:r>
          </a:p>
          <a:p>
            <a:pPr eaLnBrk="1" hangingPunct="1"/>
            <a:r>
              <a:rPr lang="de-DE" altLang="de-DE" sz="2400" b="0" dirty="0">
                <a:latin typeface="+mn-lt"/>
              </a:rPr>
              <a:t>2024 = 55 %</a:t>
            </a:r>
          </a:p>
          <a:p>
            <a:pPr eaLnBrk="1" hangingPunct="1"/>
            <a:endParaRPr lang="de-DE" altLang="de-DE" sz="2400" b="0" dirty="0">
              <a:solidFill>
                <a:srgbClr val="FF0000"/>
              </a:solidFill>
              <a:latin typeface="+mn-lt"/>
            </a:endParaRPr>
          </a:p>
          <a:p>
            <a:pPr eaLnBrk="1" hangingPunct="1"/>
            <a:r>
              <a:rPr lang="de-DE" altLang="de-DE" sz="2400" dirty="0">
                <a:solidFill>
                  <a:srgbClr val="FF0000"/>
                </a:solidFill>
                <a:latin typeface="+mn-lt"/>
              </a:rPr>
              <a:t>Unser Ziel: &gt; 65 %</a:t>
            </a:r>
          </a:p>
        </p:txBody>
      </p:sp>
      <p:graphicFrame>
        <p:nvGraphicFramePr>
          <p:cNvPr id="8" name="Diagramm 7">
            <a:extLst>
              <a:ext uri="{FF2B5EF4-FFF2-40B4-BE49-F238E27FC236}">
                <a16:creationId xmlns:a16="http://schemas.microsoft.com/office/drawing/2014/main" id="{7E88E603-7E0D-E2C5-3F0B-A99E3516F8E0}"/>
              </a:ext>
            </a:extLst>
          </p:cNvPr>
          <p:cNvGraphicFramePr/>
          <p:nvPr>
            <p:extLst>
              <p:ext uri="{D42A27DB-BD31-4B8C-83A1-F6EECF244321}">
                <p14:modId xmlns:p14="http://schemas.microsoft.com/office/powerpoint/2010/main" val="296892099"/>
              </p:ext>
            </p:extLst>
          </p:nvPr>
        </p:nvGraphicFramePr>
        <p:xfrm>
          <a:off x="5468706" y="2415722"/>
          <a:ext cx="5939994" cy="305261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feld 11">
            <a:extLst>
              <a:ext uri="{FF2B5EF4-FFF2-40B4-BE49-F238E27FC236}">
                <a16:creationId xmlns:a16="http://schemas.microsoft.com/office/drawing/2014/main" id="{020B892B-3A11-D813-781D-BECBC91A3E06}"/>
              </a:ext>
            </a:extLst>
          </p:cNvPr>
          <p:cNvSpPr txBox="1"/>
          <p:nvPr/>
        </p:nvSpPr>
        <p:spPr>
          <a:xfrm>
            <a:off x="5557652" y="5671412"/>
            <a:ext cx="5593278" cy="461665"/>
          </a:xfrm>
          <a:prstGeom prst="rect">
            <a:avLst/>
          </a:prstGeom>
          <a:solidFill>
            <a:srgbClr val="E4322B"/>
          </a:solidFill>
        </p:spPr>
        <p:txBody>
          <a:bodyPr wrap="square">
            <a:spAutoFit/>
          </a:bodyPr>
          <a:lstStyle/>
          <a:p>
            <a:pPr algn="ctr" eaLnBrk="1" hangingPunct="1"/>
            <a:r>
              <a:rPr lang="de-DE" altLang="de-DE" sz="2400" b="0" dirty="0">
                <a:solidFill>
                  <a:schemeClr val="bg1"/>
                </a:solidFill>
                <a:latin typeface="+mn-lt"/>
              </a:rPr>
              <a:t>Laienreanimationsquote in Deutschland</a:t>
            </a:r>
            <a:endParaRPr lang="de-DE" altLang="de-DE" sz="2400" dirty="0">
              <a:solidFill>
                <a:schemeClr val="bg1"/>
              </a:solidFill>
              <a:latin typeface="+mn-lt"/>
            </a:endParaRPr>
          </a:p>
        </p:txBody>
      </p:sp>
      <p:pic>
        <p:nvPicPr>
          <p:cNvPr id="3" name="Grafik 2">
            <a:extLst>
              <a:ext uri="{FF2B5EF4-FFF2-40B4-BE49-F238E27FC236}">
                <a16:creationId xmlns:a16="http://schemas.microsoft.com/office/drawing/2014/main" id="{F5B067E0-9033-0349-815A-60E5C4D11A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3946A76E-61F3-AB89-9899-01C9699C4D66}"/>
              </a:ext>
            </a:extLst>
          </p:cNvPr>
          <p:cNvSpPr txBox="1">
            <a:spLocks/>
          </p:cNvSpPr>
          <p:nvPr/>
        </p:nvSpPr>
        <p:spPr>
          <a:xfrm>
            <a:off x="767918" y="104631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Bringt das was ?</a:t>
            </a:r>
            <a:br>
              <a:rPr lang="de-DE" sz="2800" b="1" dirty="0">
                <a:latin typeface="+mn-lt"/>
              </a:rPr>
            </a:br>
            <a:r>
              <a:rPr lang="de-DE" sz="2800" b="1" dirty="0">
                <a:latin typeface="+mn-lt"/>
              </a:rPr>
              <a:t>Die Entwicklung der Laienreanimation in Deutschland</a:t>
            </a:r>
          </a:p>
        </p:txBody>
      </p:sp>
      <p:sp>
        <p:nvSpPr>
          <p:cNvPr id="2" name="Textfeld 1">
            <a:extLst>
              <a:ext uri="{FF2B5EF4-FFF2-40B4-BE49-F238E27FC236}">
                <a16:creationId xmlns:a16="http://schemas.microsoft.com/office/drawing/2014/main" id="{12CA5198-B780-BA12-0F58-467D3EF5EB70}"/>
              </a:ext>
            </a:extLst>
          </p:cNvPr>
          <p:cNvSpPr txBox="1"/>
          <p:nvPr/>
        </p:nvSpPr>
        <p:spPr>
          <a:xfrm>
            <a:off x="9477931" y="6270095"/>
            <a:ext cx="1805587" cy="215444"/>
          </a:xfrm>
          <a:prstGeom prst="rect">
            <a:avLst/>
          </a:prstGeom>
          <a:noFill/>
        </p:spPr>
        <p:txBody>
          <a:bodyPr wrap="square">
            <a:spAutoFit/>
          </a:bodyPr>
          <a:lstStyle/>
          <a:p>
            <a:r>
              <a:rPr lang="de-DE" sz="800" i="1" dirty="0"/>
              <a:t>Quelle: </a:t>
            </a:r>
            <a:r>
              <a:rPr lang="de-DE" sz="800" i="1" dirty="0" err="1"/>
              <a:t>www.reanimationsregister.de</a:t>
            </a:r>
            <a:endParaRPr lang="de-DE" sz="800" i="1" dirty="0"/>
          </a:p>
        </p:txBody>
      </p:sp>
    </p:spTree>
    <p:extLst>
      <p:ext uri="{BB962C8B-B14F-4D97-AF65-F5344CB8AC3E}">
        <p14:creationId xmlns:p14="http://schemas.microsoft.com/office/powerpoint/2010/main" val="305321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7" name="Textfeld 6">
            <a:extLst>
              <a:ext uri="{FF2B5EF4-FFF2-40B4-BE49-F238E27FC236}">
                <a16:creationId xmlns:a16="http://schemas.microsoft.com/office/drawing/2014/main" id="{DA757BDA-4BF0-A9EC-1571-B02BCA34B804}"/>
              </a:ext>
            </a:extLst>
          </p:cNvPr>
          <p:cNvSpPr txBox="1"/>
          <p:nvPr/>
        </p:nvSpPr>
        <p:spPr>
          <a:xfrm>
            <a:off x="838200" y="2012859"/>
            <a:ext cx="6662692" cy="461665"/>
          </a:xfrm>
          <a:prstGeom prst="rect">
            <a:avLst/>
          </a:prstGeom>
          <a:noFill/>
        </p:spPr>
        <p:txBody>
          <a:bodyPr wrap="square">
            <a:spAutoFit/>
          </a:bodyPr>
          <a:lstStyle/>
          <a:p>
            <a:pPr marL="442913" lvl="0" indent="-442913" eaLnBrk="1" hangingPunct="1"/>
            <a:r>
              <a:rPr lang="de-DE" sz="2400" b="1" dirty="0"/>
              <a:t>PRÜFEN – RUFEN – DRÜCKEN</a:t>
            </a:r>
          </a:p>
        </p:txBody>
      </p:sp>
      <p:sp>
        <p:nvSpPr>
          <p:cNvPr id="5" name="Textfeld 4">
            <a:extLst>
              <a:ext uri="{FF2B5EF4-FFF2-40B4-BE49-F238E27FC236}">
                <a16:creationId xmlns:a16="http://schemas.microsoft.com/office/drawing/2014/main" id="{5F4229E3-D557-DE0A-7572-19A5DFA3DC27}"/>
              </a:ext>
            </a:extLst>
          </p:cNvPr>
          <p:cNvSpPr txBox="1"/>
          <p:nvPr/>
        </p:nvSpPr>
        <p:spPr>
          <a:xfrm>
            <a:off x="5183660" y="2024595"/>
            <a:ext cx="6099858" cy="461665"/>
          </a:xfrm>
          <a:prstGeom prst="rect">
            <a:avLst/>
          </a:prstGeom>
          <a:noFill/>
        </p:spPr>
        <p:txBody>
          <a:bodyPr wrap="square">
            <a:spAutoFit/>
          </a:bodyPr>
          <a:lstStyle/>
          <a:p>
            <a:pPr marL="442913" lvl="0" indent="-442913" eaLnBrk="1" hangingPunct="1"/>
            <a:r>
              <a:rPr lang="de-DE" sz="2400" b="1" dirty="0">
                <a:solidFill>
                  <a:srgbClr val="FF0000"/>
                </a:solidFill>
                <a:cs typeface="Arial" charset="0"/>
              </a:rPr>
              <a:t>Das ist die Leitformel der Reanimation</a:t>
            </a:r>
            <a:endParaRPr lang="de-DE" sz="2400" b="1" dirty="0">
              <a:solidFill>
                <a:srgbClr val="FF0000"/>
              </a:solidFill>
            </a:endParaRPr>
          </a:p>
        </p:txBody>
      </p:sp>
      <p:pic>
        <p:nvPicPr>
          <p:cNvPr id="8" name="Grafik 7">
            <a:extLst>
              <a:ext uri="{FF2B5EF4-FFF2-40B4-BE49-F238E27FC236}">
                <a16:creationId xmlns:a16="http://schemas.microsoft.com/office/drawing/2014/main" id="{1B0FA4E4-BD7E-B065-ECB4-D88778FE37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D93CC801-DDE6-A017-3D59-16ED3F6D0A1E}"/>
              </a:ext>
            </a:extLst>
          </p:cNvPr>
          <p:cNvSpPr txBox="1">
            <a:spLocks/>
          </p:cNvSpPr>
          <p:nvPr/>
        </p:nvSpPr>
        <p:spPr>
          <a:xfrm>
            <a:off x="803059" y="1042799"/>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Was müssen Sie tun, wenn ein Mensch einen </a:t>
            </a:r>
            <a:br>
              <a:rPr lang="de-DE" sz="2800" b="1" dirty="0">
                <a:latin typeface="+mn-lt"/>
              </a:rPr>
            </a:br>
            <a:r>
              <a:rPr lang="de-DE" sz="2800" b="1" dirty="0">
                <a:latin typeface="+mn-lt"/>
              </a:rPr>
              <a:t>Herz-Kreislaufstillstand erleidet ? </a:t>
            </a:r>
          </a:p>
        </p:txBody>
      </p:sp>
      <p:pic>
        <p:nvPicPr>
          <p:cNvPr id="2" name="Grafik 1" descr="Ein Bild, das Text, Darstellung, Comic, Design enthält.&#10;&#10;KI-generierte Inhalte können fehlerhaft sein.">
            <a:extLst>
              <a:ext uri="{FF2B5EF4-FFF2-40B4-BE49-F238E27FC236}">
                <a16:creationId xmlns:a16="http://schemas.microsoft.com/office/drawing/2014/main" id="{4B883B83-C6B4-B595-D264-66B081E8E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59" y="2618154"/>
            <a:ext cx="7772400" cy="3907436"/>
          </a:xfrm>
          <a:prstGeom prst="rect">
            <a:avLst/>
          </a:prstGeom>
        </p:spPr>
      </p:pic>
    </p:spTree>
    <p:extLst>
      <p:ext uri="{BB962C8B-B14F-4D97-AF65-F5344CB8AC3E}">
        <p14:creationId xmlns:p14="http://schemas.microsoft.com/office/powerpoint/2010/main" val="285323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7" name="Textfeld 6">
            <a:extLst>
              <a:ext uri="{FF2B5EF4-FFF2-40B4-BE49-F238E27FC236}">
                <a16:creationId xmlns:a16="http://schemas.microsoft.com/office/drawing/2014/main" id="{4DCECB0D-5DB3-1F38-6A0A-FC63F5F22A12}"/>
              </a:ext>
            </a:extLst>
          </p:cNvPr>
          <p:cNvSpPr txBox="1"/>
          <p:nvPr/>
        </p:nvSpPr>
        <p:spPr>
          <a:xfrm>
            <a:off x="741285" y="2275771"/>
            <a:ext cx="5842395" cy="3785652"/>
          </a:xfrm>
          <a:prstGeom prst="rect">
            <a:avLst/>
          </a:prstGeom>
          <a:noFill/>
        </p:spPr>
        <p:txBody>
          <a:bodyPr wrap="square">
            <a:spAutoFit/>
          </a:bodyPr>
          <a:lstStyle/>
          <a:p>
            <a:r>
              <a:rPr lang="de-DE" sz="2400" dirty="0"/>
              <a:t>Der Europäische Rat für Wiederbelebung (European </a:t>
            </a:r>
            <a:r>
              <a:rPr lang="de-DE" sz="2400" dirty="0" err="1"/>
              <a:t>Resuscitation</a:t>
            </a:r>
            <a:r>
              <a:rPr lang="de-DE" sz="2400" dirty="0"/>
              <a:t> Council, ERC) </a:t>
            </a:r>
          </a:p>
          <a:p>
            <a:r>
              <a:rPr lang="de-DE" sz="2400" dirty="0"/>
              <a:t>hat ein Positionspapier mit 10 Prinzipien zu </a:t>
            </a:r>
          </a:p>
          <a:p>
            <a:r>
              <a:rPr lang="de-DE" sz="2400" dirty="0"/>
              <a:t>„KIDS SAVE LIVES“ veröffentlicht. </a:t>
            </a:r>
          </a:p>
          <a:p>
            <a:endParaRPr lang="de-DE" sz="1600" dirty="0"/>
          </a:p>
          <a:p>
            <a:r>
              <a:rPr lang="de-DE" sz="2400" dirty="0"/>
              <a:t>Dies gibt es in vielen Sprachen und natürlich auch als deutsche Übersetzung vom GRC. </a:t>
            </a:r>
          </a:p>
          <a:p>
            <a:endParaRPr lang="de-DE" sz="2400" dirty="0"/>
          </a:p>
          <a:p>
            <a:r>
              <a:rPr lang="de-DE" sz="2400" dirty="0"/>
              <a:t>Alle Versionen finden Sie auf </a:t>
            </a:r>
            <a:r>
              <a:rPr lang="de-DE" sz="2400" dirty="0">
                <a:hlinkClick r:id="rId2"/>
              </a:rPr>
              <a:t>www.grc-org.de</a:t>
            </a:r>
            <a:endParaRPr lang="de-DE" sz="2400" dirty="0"/>
          </a:p>
          <a:p>
            <a:endParaRPr lang="de-DE" sz="1600" dirty="0"/>
          </a:p>
          <a:p>
            <a:endParaRPr lang="de-DE" sz="1600" dirty="0"/>
          </a:p>
        </p:txBody>
      </p:sp>
      <p:pic>
        <p:nvPicPr>
          <p:cNvPr id="12" name="Grafik 11">
            <a:hlinkClick r:id="rId3"/>
            <a:extLst>
              <a:ext uri="{FF2B5EF4-FFF2-40B4-BE49-F238E27FC236}">
                <a16:creationId xmlns:a16="http://schemas.microsoft.com/office/drawing/2014/main" id="{412BFA82-898A-E62B-E40D-CB7553E15E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3220" y="1872521"/>
            <a:ext cx="4467495" cy="2520000"/>
          </a:xfrm>
          <a:prstGeom prst="rect">
            <a:avLst/>
          </a:prstGeom>
        </p:spPr>
      </p:pic>
      <p:pic>
        <p:nvPicPr>
          <p:cNvPr id="4" name="Grafik 3">
            <a:extLst>
              <a:ext uri="{FF2B5EF4-FFF2-40B4-BE49-F238E27FC236}">
                <a16:creationId xmlns:a16="http://schemas.microsoft.com/office/drawing/2014/main" id="{0B5D10EA-13FD-FFAB-04C0-B82F1446468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07B6C94D-8208-0ACF-4449-FB1C71A9D16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Schülerreanimation = KIDS SAVE LIVES</a:t>
            </a:r>
          </a:p>
          <a:p>
            <a:r>
              <a:rPr lang="de-DE" sz="2800" b="1" dirty="0">
                <a:latin typeface="+mn-lt"/>
              </a:rPr>
              <a:t>Unser Projektname</a:t>
            </a:r>
          </a:p>
        </p:txBody>
      </p:sp>
      <p:sp>
        <p:nvSpPr>
          <p:cNvPr id="2" name="Textfeld 1">
            <a:extLst>
              <a:ext uri="{FF2B5EF4-FFF2-40B4-BE49-F238E27FC236}">
                <a16:creationId xmlns:a16="http://schemas.microsoft.com/office/drawing/2014/main" id="{186C6385-63FF-47DF-C924-16D59F45941D}"/>
              </a:ext>
            </a:extLst>
          </p:cNvPr>
          <p:cNvSpPr txBox="1"/>
          <p:nvPr/>
        </p:nvSpPr>
        <p:spPr>
          <a:xfrm>
            <a:off x="6932686" y="4221046"/>
            <a:ext cx="4518029" cy="2031325"/>
          </a:xfrm>
          <a:prstGeom prst="rect">
            <a:avLst/>
          </a:prstGeom>
          <a:noFill/>
        </p:spPr>
        <p:txBody>
          <a:bodyPr wrap="square">
            <a:spAutoFit/>
          </a:bodyPr>
          <a:lstStyle/>
          <a:p>
            <a:endParaRPr lang="de-DE" sz="1600" dirty="0"/>
          </a:p>
          <a:p>
            <a:r>
              <a:rPr lang="de-DE" sz="2400" dirty="0"/>
              <a:t>Es gibt dazu auch ein Video, das die 10 Prinzipien auf spielerische Art veranschaulicht. Klicken Sie auf das Bild und Sie sehen das Video.</a:t>
            </a:r>
          </a:p>
          <a:p>
            <a:r>
              <a:rPr lang="de-DE" sz="1400" dirty="0"/>
              <a:t>(https://</a:t>
            </a:r>
            <a:r>
              <a:rPr lang="de-DE" sz="1400" dirty="0" err="1"/>
              <a:t>www.youtube.com</a:t>
            </a:r>
            <a:r>
              <a:rPr lang="de-DE" sz="1400" dirty="0"/>
              <a:t>/</a:t>
            </a:r>
            <a:r>
              <a:rPr lang="de-DE" sz="1400" dirty="0" err="1"/>
              <a:t>watch?v</a:t>
            </a:r>
            <a:r>
              <a:rPr lang="de-DE" sz="1400" dirty="0"/>
              <a:t>=72oVtLH_isU</a:t>
            </a:r>
            <a:r>
              <a:rPr lang="de-DE" sz="1400" i="1" dirty="0"/>
              <a:t>)</a:t>
            </a:r>
            <a:endParaRPr lang="de-DE" sz="1400" dirty="0"/>
          </a:p>
        </p:txBody>
      </p:sp>
    </p:spTree>
    <p:extLst>
      <p:ext uri="{BB962C8B-B14F-4D97-AF65-F5344CB8AC3E}">
        <p14:creationId xmlns:p14="http://schemas.microsoft.com/office/powerpoint/2010/main" val="3723772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Rectangle 3">
            <a:extLst>
              <a:ext uri="{FF2B5EF4-FFF2-40B4-BE49-F238E27FC236}">
                <a16:creationId xmlns:a16="http://schemas.microsoft.com/office/drawing/2014/main" id="{9830553B-A345-DBC0-DFD3-A09B415BF5B3}"/>
              </a:ext>
            </a:extLst>
          </p:cNvPr>
          <p:cNvSpPr txBox="1">
            <a:spLocks noChangeArrowheads="1"/>
          </p:cNvSpPr>
          <p:nvPr/>
        </p:nvSpPr>
        <p:spPr bwMode="auto">
          <a:xfrm>
            <a:off x="803059" y="1598372"/>
            <a:ext cx="882015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6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a:buNone/>
            </a:pPr>
            <a:r>
              <a:rPr lang="de-DE" sz="2400" dirty="0">
                <a:latin typeface="+mn-lt"/>
              </a:rPr>
              <a:t>Unsere Projekte und Publikationen basieren auf dem </a:t>
            </a:r>
            <a:br>
              <a:rPr lang="de-DE" sz="2400" dirty="0">
                <a:latin typeface="+mn-lt"/>
              </a:rPr>
            </a:br>
            <a:r>
              <a:rPr lang="de-DE" sz="2400" dirty="0">
                <a:latin typeface="+mn-lt"/>
              </a:rPr>
              <a:t>aktuellen Stand der wissen­schaft­lichen Forschung im </a:t>
            </a:r>
            <a:br>
              <a:rPr lang="de-DE" sz="2400" dirty="0">
                <a:latin typeface="+mn-lt"/>
              </a:rPr>
            </a:br>
            <a:r>
              <a:rPr lang="de-DE" sz="2400" dirty="0">
                <a:latin typeface="+mn-lt"/>
              </a:rPr>
              <a:t>Bereich Reanimations­versorgung und tragen zur </a:t>
            </a:r>
            <a:br>
              <a:rPr lang="de-DE" sz="2400" dirty="0">
                <a:latin typeface="+mn-lt"/>
              </a:rPr>
            </a:br>
            <a:r>
              <a:rPr lang="de-DE" sz="2400" dirty="0">
                <a:latin typeface="+mn-lt"/>
              </a:rPr>
              <a:t>Weiter­entwicklung wissenschaft­licher Erkenntnisse bei.</a:t>
            </a:r>
          </a:p>
          <a:p>
            <a:pPr marL="0" indent="0">
              <a:buNone/>
            </a:pPr>
            <a:endParaRPr lang="de-DE" altLang="de-DE" sz="2400" b="1" dirty="0">
              <a:latin typeface="+mn-lt"/>
            </a:endParaRPr>
          </a:p>
          <a:p>
            <a:pPr marL="0" indent="0">
              <a:buNone/>
            </a:pPr>
            <a:r>
              <a:rPr lang="de-DE" altLang="de-DE" sz="2400" b="1" dirty="0">
                <a:latin typeface="+mn-lt"/>
              </a:rPr>
              <a:t>Auf unserer Homepage finden Sie unter anderem:</a:t>
            </a:r>
          </a:p>
          <a:p>
            <a:endParaRPr lang="de-DE" altLang="de-DE" sz="2400" b="1" dirty="0">
              <a:latin typeface="+mn-lt"/>
            </a:endParaRPr>
          </a:p>
          <a:p>
            <a:r>
              <a:rPr lang="de-DE" altLang="de-DE" sz="2400" dirty="0">
                <a:latin typeface="+mn-lt"/>
              </a:rPr>
              <a:t>Die Kurzfassung der Reanimationsleitlinien</a:t>
            </a:r>
          </a:p>
          <a:p>
            <a:r>
              <a:rPr lang="de-DE" altLang="de-DE" sz="2400" dirty="0">
                <a:latin typeface="+mn-lt"/>
              </a:rPr>
              <a:t>Viele weitere Infomaterialien</a:t>
            </a:r>
            <a:endParaRPr lang="en-GB" altLang="de-DE" sz="2400" dirty="0">
              <a:latin typeface="+mn-lt"/>
            </a:endParaRPr>
          </a:p>
        </p:txBody>
      </p:sp>
      <p:sp>
        <p:nvSpPr>
          <p:cNvPr id="2" name="Textfeld 1">
            <a:extLst>
              <a:ext uri="{FF2B5EF4-FFF2-40B4-BE49-F238E27FC236}">
                <a16:creationId xmlns:a16="http://schemas.microsoft.com/office/drawing/2014/main" id="{6282016F-51FB-26D6-7E31-65B5E3B1034A}"/>
              </a:ext>
            </a:extLst>
          </p:cNvPr>
          <p:cNvSpPr txBox="1"/>
          <p:nvPr/>
        </p:nvSpPr>
        <p:spPr>
          <a:xfrm>
            <a:off x="8859938" y="5410484"/>
            <a:ext cx="2423579" cy="461665"/>
          </a:xfrm>
          <a:prstGeom prst="rect">
            <a:avLst/>
          </a:prstGeom>
          <a:solidFill>
            <a:srgbClr val="E4322B"/>
          </a:solidFill>
        </p:spPr>
        <p:txBody>
          <a:bodyPr wrap="square">
            <a:spAutoFit/>
          </a:bodyPr>
          <a:lstStyle/>
          <a:p>
            <a:pPr algn="ctr"/>
            <a:r>
              <a:rPr lang="de-DE" altLang="de-DE" sz="2400" b="1" dirty="0">
                <a:solidFill>
                  <a:schemeClr val="bg1"/>
                </a:solidFill>
              </a:rPr>
              <a:t>www.grc-org.de</a:t>
            </a:r>
          </a:p>
        </p:txBody>
      </p:sp>
      <p:pic>
        <p:nvPicPr>
          <p:cNvPr id="8" name="Grafik 7">
            <a:extLst>
              <a:ext uri="{FF2B5EF4-FFF2-40B4-BE49-F238E27FC236}">
                <a16:creationId xmlns:a16="http://schemas.microsoft.com/office/drawing/2014/main" id="{8D8ACF56-D8D8-BB9C-AA60-B13622B615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8BC29606-B06A-C52C-0BBF-742477B8D5FE}"/>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Wenn Sie sich weiter informieren möchten …</a:t>
            </a:r>
          </a:p>
        </p:txBody>
      </p:sp>
      <p:pic>
        <p:nvPicPr>
          <p:cNvPr id="3" name="Bild 1">
            <a:extLst>
              <a:ext uri="{FF2B5EF4-FFF2-40B4-BE49-F238E27FC236}">
                <a16:creationId xmlns:a16="http://schemas.microsoft.com/office/drawing/2014/main" id="{4FA65DB9-3040-B3D2-0728-88A21F74BC10}"/>
              </a:ext>
            </a:extLst>
          </p:cNvPr>
          <p:cNvPicPr/>
          <p:nvPr/>
        </p:nvPicPr>
        <p:blipFill>
          <a:blip r:embed="rId3">
            <a:extLst>
              <a:ext uri="{28A0092B-C50C-407E-A947-70E740481C1C}">
                <a14:useLocalDpi xmlns:a14="http://schemas.microsoft.com/office/drawing/2010/main" val="0"/>
              </a:ext>
            </a:extLst>
          </a:blip>
          <a:srcRect/>
          <a:stretch/>
        </p:blipFill>
        <p:spPr bwMode="auto">
          <a:xfrm>
            <a:off x="8912883" y="1771141"/>
            <a:ext cx="2317691" cy="33157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729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1C0E9C74-EDA4-068F-A24D-5BCD5C7DAEA6}"/>
              </a:ext>
            </a:extLst>
          </p:cNvPr>
          <p:cNvSpPr txBox="1"/>
          <p:nvPr/>
        </p:nvSpPr>
        <p:spPr>
          <a:xfrm>
            <a:off x="803059" y="1456110"/>
            <a:ext cx="6990408" cy="4154984"/>
          </a:xfrm>
          <a:prstGeom prst="rect">
            <a:avLst/>
          </a:prstGeom>
          <a:noFill/>
        </p:spPr>
        <p:txBody>
          <a:bodyPr wrap="square">
            <a:spAutoFit/>
          </a:bodyPr>
          <a:lstStyle/>
          <a:p>
            <a:r>
              <a:rPr lang="de-DE" sz="2400" dirty="0"/>
              <a:t>Durch eine Mitgliedschaft haben Sie die Möglichkeit, </a:t>
            </a:r>
          </a:p>
          <a:p>
            <a:r>
              <a:rPr lang="de-DE" sz="2400" dirty="0"/>
              <a:t>uns aktiv dabei zu unterstützen, jährlich 10.000 Menschenleben in Deutschland zusätzlich zu retten.</a:t>
            </a:r>
          </a:p>
          <a:p>
            <a:endParaRPr lang="de-DE" sz="2400" dirty="0"/>
          </a:p>
          <a:p>
            <a:r>
              <a:rPr lang="de-DE" altLang="de-DE" sz="2400" dirty="0"/>
              <a:t>Jede und Jeder kann ein Leben retten. </a:t>
            </a:r>
          </a:p>
          <a:p>
            <a:r>
              <a:rPr lang="de-DE" altLang="de-DE" sz="2400" dirty="0"/>
              <a:t>Werden Sie noch heute Mitglied.</a:t>
            </a:r>
          </a:p>
          <a:p>
            <a:endParaRPr lang="de-DE" altLang="de-DE" sz="2400" dirty="0"/>
          </a:p>
          <a:p>
            <a:r>
              <a:rPr lang="de-DE" altLang="de-DE" sz="2400" dirty="0"/>
              <a:t>Einfach den QR-Code scannen, Formular ausfüllen </a:t>
            </a:r>
          </a:p>
          <a:p>
            <a:r>
              <a:rPr lang="de-DE" altLang="de-DE" sz="2400" dirty="0"/>
              <a:t>und abschicken.</a:t>
            </a:r>
          </a:p>
          <a:p>
            <a:endParaRPr lang="de-DE" altLang="de-DE" sz="2400" dirty="0"/>
          </a:p>
          <a:p>
            <a:endParaRPr lang="de-DE" altLang="de-DE" sz="2400" dirty="0"/>
          </a:p>
        </p:txBody>
      </p:sp>
      <p:pic>
        <p:nvPicPr>
          <p:cNvPr id="8" name="Grafik 7">
            <a:extLst>
              <a:ext uri="{FF2B5EF4-FFF2-40B4-BE49-F238E27FC236}">
                <a16:creationId xmlns:a16="http://schemas.microsoft.com/office/drawing/2014/main" id="{0E146C50-C864-E5C8-594E-A93261B9F3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0836" y="4496700"/>
            <a:ext cx="1674854" cy="1674854"/>
          </a:xfrm>
          <a:prstGeom prst="rect">
            <a:avLst/>
          </a:prstGeom>
        </p:spPr>
      </p:pic>
      <p:pic>
        <p:nvPicPr>
          <p:cNvPr id="5" name="Grafik 4">
            <a:extLst>
              <a:ext uri="{FF2B5EF4-FFF2-40B4-BE49-F238E27FC236}">
                <a16:creationId xmlns:a16="http://schemas.microsoft.com/office/drawing/2014/main" id="{CC3FA730-5E62-2BE3-634F-34215F0CBB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654377FA-03DE-4879-A107-37C8DF7CDFC3}"/>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Mitgliedschaften beim GRC</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3774" y="1509285"/>
            <a:ext cx="1590186" cy="1590186"/>
          </a:xfrm>
          <a:prstGeom prst="rect">
            <a:avLst/>
          </a:prstGeom>
        </p:spPr>
      </p:pic>
      <p:pic>
        <p:nvPicPr>
          <p:cNvPr id="4" name="Grafik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86097" y="3609242"/>
            <a:ext cx="1590186" cy="1590186"/>
          </a:xfrm>
          <a:prstGeom prst="rect">
            <a:avLst/>
          </a:prstGeom>
        </p:spPr>
      </p:pic>
      <p:sp>
        <p:nvSpPr>
          <p:cNvPr id="9" name="Rechteck 8"/>
          <p:cNvSpPr/>
          <p:nvPr/>
        </p:nvSpPr>
        <p:spPr>
          <a:xfrm>
            <a:off x="9264505" y="3066968"/>
            <a:ext cx="1803400" cy="369332"/>
          </a:xfrm>
          <a:prstGeom prst="rect">
            <a:avLst/>
          </a:prstGeom>
        </p:spPr>
        <p:txBody>
          <a:bodyPr wrap="square">
            <a:spAutoFit/>
          </a:bodyPr>
          <a:lstStyle/>
          <a:p>
            <a:r>
              <a:rPr lang="de-DE" altLang="de-DE" dirty="0"/>
              <a:t>Spenden an GRC</a:t>
            </a:r>
          </a:p>
        </p:txBody>
      </p:sp>
      <p:sp>
        <p:nvSpPr>
          <p:cNvPr id="10" name="Rechteck 9"/>
          <p:cNvSpPr/>
          <p:nvPr/>
        </p:nvSpPr>
        <p:spPr>
          <a:xfrm>
            <a:off x="8544916" y="5241762"/>
            <a:ext cx="3478837" cy="369332"/>
          </a:xfrm>
          <a:prstGeom prst="rect">
            <a:avLst/>
          </a:prstGeom>
        </p:spPr>
        <p:txBody>
          <a:bodyPr wrap="none">
            <a:spAutoFit/>
          </a:bodyPr>
          <a:lstStyle/>
          <a:p>
            <a:r>
              <a:rPr lang="de-DE" altLang="de-DE" dirty="0"/>
              <a:t>Deutsche Stiftung Wiederbelebung</a:t>
            </a:r>
          </a:p>
        </p:txBody>
      </p:sp>
    </p:spTree>
    <p:extLst>
      <p:ext uri="{BB962C8B-B14F-4D97-AF65-F5344CB8AC3E}">
        <p14:creationId xmlns:p14="http://schemas.microsoft.com/office/powerpoint/2010/main" val="200696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1C0E9C74-EDA4-068F-A24D-5BCD5C7DAEA6}"/>
              </a:ext>
            </a:extLst>
          </p:cNvPr>
          <p:cNvSpPr txBox="1"/>
          <p:nvPr/>
        </p:nvSpPr>
        <p:spPr>
          <a:xfrm>
            <a:off x="803059" y="1766643"/>
            <a:ext cx="9770513" cy="4832092"/>
          </a:xfrm>
          <a:prstGeom prst="rect">
            <a:avLst/>
          </a:prstGeom>
          <a:noFill/>
        </p:spPr>
        <p:txBody>
          <a:bodyPr wrap="square">
            <a:spAutoFit/>
          </a:bodyPr>
          <a:lstStyle/>
          <a:p>
            <a:r>
              <a:rPr lang="de-DE" sz="2400" b="1" dirty="0"/>
              <a:t>Herausgeber:</a:t>
            </a:r>
          </a:p>
          <a:p>
            <a:endParaRPr lang="de-DE" sz="2400" dirty="0"/>
          </a:p>
          <a:p>
            <a:r>
              <a:rPr lang="de-DE" sz="2400" dirty="0"/>
              <a:t>Deutscher Rat für Wiederbelebung e.V. (German </a:t>
            </a:r>
            <a:r>
              <a:rPr lang="de-DE" sz="2400" dirty="0" err="1"/>
              <a:t>Resuscitation</a:t>
            </a:r>
            <a:r>
              <a:rPr lang="de-DE" sz="2400" dirty="0"/>
              <a:t> Council; GRC)</a:t>
            </a:r>
          </a:p>
          <a:p>
            <a:r>
              <a:rPr lang="de-DE" sz="2400" dirty="0" err="1"/>
              <a:t>Prittwitzstraße</a:t>
            </a:r>
            <a:r>
              <a:rPr lang="de-DE" sz="2400" dirty="0"/>
              <a:t> 43</a:t>
            </a:r>
          </a:p>
          <a:p>
            <a:r>
              <a:rPr lang="de-DE" sz="2400" dirty="0"/>
              <a:t>89070 Ulm</a:t>
            </a:r>
          </a:p>
          <a:p>
            <a:r>
              <a:rPr lang="de-DE" sz="2400" dirty="0">
                <a:hlinkClick r:id="rId2"/>
              </a:rPr>
              <a:t>www.grc.org.de</a:t>
            </a:r>
            <a:endParaRPr lang="de-DE" sz="2400" dirty="0"/>
          </a:p>
          <a:p>
            <a:endParaRPr lang="de-DE" sz="2400" dirty="0"/>
          </a:p>
          <a:p>
            <a:r>
              <a:rPr lang="de-DE" sz="2400" b="1" dirty="0"/>
              <a:t>Bei Fragen oder Anregungen:</a:t>
            </a:r>
          </a:p>
          <a:p>
            <a:endParaRPr lang="de-DE" sz="2400" dirty="0"/>
          </a:p>
          <a:p>
            <a:r>
              <a:rPr lang="de-DE" sz="2400" dirty="0"/>
              <a:t>wenden Sie sich bitte an</a:t>
            </a:r>
          </a:p>
          <a:p>
            <a:r>
              <a:rPr lang="de-DE" altLang="de-DE" sz="2400" dirty="0">
                <a:hlinkClick r:id="rId3"/>
              </a:rPr>
              <a:t>info@grc-org.de</a:t>
            </a:r>
            <a:endParaRPr lang="de-DE" altLang="de-DE" sz="2400" dirty="0"/>
          </a:p>
          <a:p>
            <a:endParaRPr lang="de-DE" altLang="de-DE" sz="2400" dirty="0"/>
          </a:p>
          <a:p>
            <a:endParaRPr lang="de-DE" altLang="de-DE" sz="2000" dirty="0"/>
          </a:p>
        </p:txBody>
      </p:sp>
      <p:pic>
        <p:nvPicPr>
          <p:cNvPr id="5" name="Grafik 4">
            <a:extLst>
              <a:ext uri="{FF2B5EF4-FFF2-40B4-BE49-F238E27FC236}">
                <a16:creationId xmlns:a16="http://schemas.microsoft.com/office/drawing/2014/main" id="{0D0CD53E-23E6-988B-25A2-CA473B50704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417B1EA8-52B7-1696-C142-91D9E38F727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Herausgeber / Fragen / Kontakt</a:t>
            </a:r>
          </a:p>
        </p:txBody>
      </p:sp>
    </p:spTree>
    <p:extLst>
      <p:ext uri="{BB962C8B-B14F-4D97-AF65-F5344CB8AC3E}">
        <p14:creationId xmlns:p14="http://schemas.microsoft.com/office/powerpoint/2010/main" val="202157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F4F93BCB-AB0F-8101-ECD6-48E856AFB72B}"/>
              </a:ext>
            </a:extLst>
          </p:cNvPr>
          <p:cNvSpPr txBox="1"/>
          <p:nvPr/>
        </p:nvSpPr>
        <p:spPr>
          <a:xfrm>
            <a:off x="767918" y="2025385"/>
            <a:ext cx="4089089" cy="3359061"/>
          </a:xfrm>
          <a:prstGeom prst="rect">
            <a:avLst/>
          </a:prstGeom>
          <a:noFill/>
        </p:spPr>
        <p:txBody>
          <a:bodyPr wrap="square">
            <a:spAutoFit/>
          </a:bodyPr>
          <a:lstStyle/>
          <a:p>
            <a:pPr>
              <a:lnSpc>
                <a:spcPct val="150000"/>
              </a:lnSpc>
            </a:pPr>
            <a:r>
              <a:rPr lang="de-DE" sz="2400" dirty="0"/>
              <a:t>Rauchen			</a:t>
            </a:r>
          </a:p>
          <a:p>
            <a:pPr>
              <a:lnSpc>
                <a:spcPct val="150000"/>
              </a:lnSpc>
            </a:pPr>
            <a:r>
              <a:rPr lang="de-DE" sz="2400" dirty="0"/>
              <a:t>Alkohol			</a:t>
            </a:r>
          </a:p>
          <a:p>
            <a:pPr>
              <a:lnSpc>
                <a:spcPct val="150000"/>
              </a:lnSpc>
            </a:pPr>
            <a:r>
              <a:rPr lang="de-DE" sz="2400" b="1" dirty="0">
                <a:solidFill>
                  <a:srgbClr val="FF0000"/>
                </a:solidFill>
              </a:rPr>
              <a:t>Herz-Kreislaufstillstand</a:t>
            </a:r>
          </a:p>
          <a:p>
            <a:pPr>
              <a:lnSpc>
                <a:spcPct val="150000"/>
              </a:lnSpc>
            </a:pPr>
            <a:r>
              <a:rPr lang="de-DE" sz="2400" dirty="0"/>
              <a:t>Leukämie</a:t>
            </a:r>
          </a:p>
          <a:p>
            <a:pPr>
              <a:lnSpc>
                <a:spcPct val="150000"/>
              </a:lnSpc>
            </a:pPr>
            <a:r>
              <a:rPr lang="de-DE" sz="2400" dirty="0"/>
              <a:t>Stickstoffdioxid</a:t>
            </a:r>
          </a:p>
          <a:p>
            <a:pPr>
              <a:lnSpc>
                <a:spcPct val="150000"/>
              </a:lnSpc>
            </a:pPr>
            <a:r>
              <a:rPr lang="de-DE" sz="2400" b="1" dirty="0">
                <a:solidFill>
                  <a:srgbClr val="0070C0"/>
                </a:solidFill>
              </a:rPr>
              <a:t>Straßenverkehrsunfälle</a:t>
            </a:r>
          </a:p>
        </p:txBody>
      </p:sp>
      <p:sp>
        <p:nvSpPr>
          <p:cNvPr id="3" name="Textfeld 2">
            <a:extLst>
              <a:ext uri="{FF2B5EF4-FFF2-40B4-BE49-F238E27FC236}">
                <a16:creationId xmlns:a16="http://schemas.microsoft.com/office/drawing/2014/main" id="{F56C8DC4-3938-20A2-D5C5-127DFC2FC5E8}"/>
              </a:ext>
            </a:extLst>
          </p:cNvPr>
          <p:cNvSpPr txBox="1"/>
          <p:nvPr/>
        </p:nvSpPr>
        <p:spPr>
          <a:xfrm>
            <a:off x="4797630" y="2031965"/>
            <a:ext cx="1443887" cy="3359061"/>
          </a:xfrm>
          <a:prstGeom prst="rect">
            <a:avLst/>
          </a:prstGeom>
          <a:noFill/>
        </p:spPr>
        <p:txBody>
          <a:bodyPr wrap="square">
            <a:spAutoFit/>
          </a:bodyPr>
          <a:lstStyle/>
          <a:p>
            <a:pPr algn="r">
              <a:lnSpc>
                <a:spcPct val="150000"/>
              </a:lnSpc>
            </a:pPr>
            <a:r>
              <a:rPr lang="de-DE" sz="2400" dirty="0"/>
              <a:t>110.000</a:t>
            </a:r>
          </a:p>
          <a:p>
            <a:pPr algn="r">
              <a:lnSpc>
                <a:spcPct val="150000"/>
              </a:lnSpc>
            </a:pPr>
            <a:r>
              <a:rPr lang="de-DE" sz="2400" dirty="0"/>
              <a:t>74.000</a:t>
            </a:r>
          </a:p>
          <a:p>
            <a:pPr algn="r">
              <a:lnSpc>
                <a:spcPct val="150000"/>
              </a:lnSpc>
            </a:pPr>
            <a:r>
              <a:rPr lang="de-DE" sz="2400" b="1" dirty="0">
                <a:solidFill>
                  <a:srgbClr val="FF0000"/>
                </a:solidFill>
              </a:rPr>
              <a:t>&gt; 70.000</a:t>
            </a:r>
          </a:p>
          <a:p>
            <a:pPr algn="r">
              <a:lnSpc>
                <a:spcPct val="150000"/>
              </a:lnSpc>
            </a:pPr>
            <a:r>
              <a:rPr lang="de-DE" sz="2400" dirty="0"/>
              <a:t>7.000</a:t>
            </a:r>
          </a:p>
          <a:p>
            <a:pPr algn="r">
              <a:lnSpc>
                <a:spcPct val="150000"/>
              </a:lnSpc>
            </a:pPr>
            <a:r>
              <a:rPr lang="de-DE" sz="2400" dirty="0"/>
              <a:t>6.000</a:t>
            </a:r>
          </a:p>
          <a:p>
            <a:pPr algn="r">
              <a:lnSpc>
                <a:spcPct val="150000"/>
              </a:lnSpc>
            </a:pPr>
            <a:r>
              <a:rPr lang="de-DE" sz="2400" b="1" dirty="0">
                <a:solidFill>
                  <a:srgbClr val="0070C0"/>
                </a:solidFill>
              </a:rPr>
              <a:t>2.600</a:t>
            </a:r>
          </a:p>
        </p:txBody>
      </p:sp>
      <p:pic>
        <p:nvPicPr>
          <p:cNvPr id="10" name="Grafik 9" descr="Ein Bild, das Pfeil enthält.&#10;&#10;Automatisch generierte Beschreibung">
            <a:extLst>
              <a:ext uri="{FF2B5EF4-FFF2-40B4-BE49-F238E27FC236}">
                <a16:creationId xmlns:a16="http://schemas.microsoft.com/office/drawing/2014/main" id="{CD60C7CD-8309-61B0-F1A9-EA97E6DF44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63518" y="2260060"/>
            <a:ext cx="2520000" cy="1260000"/>
          </a:xfrm>
          <a:prstGeom prst="rect">
            <a:avLst/>
          </a:prstGeom>
        </p:spPr>
      </p:pic>
      <p:pic>
        <p:nvPicPr>
          <p:cNvPr id="12" name="Grafik 11">
            <a:extLst>
              <a:ext uri="{FF2B5EF4-FFF2-40B4-BE49-F238E27FC236}">
                <a16:creationId xmlns:a16="http://schemas.microsoft.com/office/drawing/2014/main" id="{269F88F7-1251-48FC-6540-446CCA9BBE7C}"/>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40026" y="4124446"/>
            <a:ext cx="2520000" cy="1260000"/>
          </a:xfrm>
          <a:prstGeom prst="rect">
            <a:avLst/>
          </a:prstGeom>
        </p:spPr>
      </p:pic>
      <p:pic>
        <p:nvPicPr>
          <p:cNvPr id="5" name="Grafik 4">
            <a:extLst>
              <a:ext uri="{FF2B5EF4-FFF2-40B4-BE49-F238E27FC236}">
                <a16:creationId xmlns:a16="http://schemas.microsoft.com/office/drawing/2014/main" id="{9F9534B5-319A-41E6-9D11-37B0F3A0E25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18C7D9E3-856B-A3B0-2AC6-11774D0DDA79}"/>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Die häufigsten Todesursachen in Deutschland sind …</a:t>
            </a:r>
          </a:p>
        </p:txBody>
      </p:sp>
    </p:spTree>
    <p:extLst>
      <p:ext uri="{BB962C8B-B14F-4D97-AF65-F5344CB8AC3E}">
        <p14:creationId xmlns:p14="http://schemas.microsoft.com/office/powerpoint/2010/main" val="54460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3" name="Freihandform 14">
            <a:extLst>
              <a:ext uri="{FF2B5EF4-FFF2-40B4-BE49-F238E27FC236}">
                <a16:creationId xmlns:a16="http://schemas.microsoft.com/office/drawing/2014/main" id="{4F31CE9F-8EBC-4563-DA5B-A0FC45593574}"/>
              </a:ext>
            </a:extLst>
          </p:cNvPr>
          <p:cNvSpPr/>
          <p:nvPr/>
        </p:nvSpPr>
        <p:spPr>
          <a:xfrm>
            <a:off x="838200" y="1688958"/>
            <a:ext cx="6537348"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1151145" bIns="100245" anchor="ctr"/>
          <a:lstStyle>
            <a:lvl1pPr defTabSz="844550" eaLnBrk="0" hangingPunct="0">
              <a:defRPr>
                <a:solidFill>
                  <a:schemeClr val="tx1"/>
                </a:solidFill>
                <a:latin typeface="Arial" pitchFamily="34" charset="0"/>
              </a:defRPr>
            </a:lvl1pPr>
            <a:lvl2pPr marL="742950" indent="-285750" defTabSz="844550" eaLnBrk="0" hangingPunct="0">
              <a:defRPr>
                <a:solidFill>
                  <a:schemeClr val="tx1"/>
                </a:solidFill>
                <a:latin typeface="Arial" pitchFamily="34" charset="0"/>
              </a:defRPr>
            </a:lvl2pPr>
            <a:lvl3pPr marL="1143000" indent="-228600" defTabSz="844550" eaLnBrk="0" hangingPunct="0">
              <a:defRPr>
                <a:solidFill>
                  <a:schemeClr val="tx1"/>
                </a:solidFill>
                <a:latin typeface="Arial" pitchFamily="34" charset="0"/>
              </a:defRPr>
            </a:lvl3pPr>
            <a:lvl4pPr marL="1600200" indent="-228600" defTabSz="844550" eaLnBrk="0" hangingPunct="0">
              <a:defRPr>
                <a:solidFill>
                  <a:schemeClr val="tx1"/>
                </a:solidFill>
                <a:latin typeface="Arial" pitchFamily="34" charset="0"/>
              </a:defRPr>
            </a:lvl4pPr>
            <a:lvl5pPr marL="2057400" indent="-228600" defTabSz="844550" eaLnBrk="0" hangingPunct="0">
              <a:defRPr>
                <a:solidFill>
                  <a:schemeClr val="tx1"/>
                </a:solidFill>
                <a:latin typeface="Arial" pitchFamily="34" charset="0"/>
              </a:defRPr>
            </a:lvl5pPr>
            <a:lvl6pPr marL="2514600" indent="-228600" defTabSz="844550" eaLnBrk="0" fontAlgn="base" hangingPunct="0">
              <a:spcBef>
                <a:spcPct val="0"/>
              </a:spcBef>
              <a:spcAft>
                <a:spcPct val="0"/>
              </a:spcAft>
              <a:defRPr>
                <a:solidFill>
                  <a:schemeClr val="tx1"/>
                </a:solidFill>
                <a:latin typeface="Arial" pitchFamily="34" charset="0"/>
              </a:defRPr>
            </a:lvl6pPr>
            <a:lvl7pPr marL="2971800" indent="-228600" defTabSz="844550" eaLnBrk="0" fontAlgn="base" hangingPunct="0">
              <a:spcBef>
                <a:spcPct val="0"/>
              </a:spcBef>
              <a:spcAft>
                <a:spcPct val="0"/>
              </a:spcAft>
              <a:defRPr>
                <a:solidFill>
                  <a:schemeClr val="tx1"/>
                </a:solidFill>
                <a:latin typeface="Arial" pitchFamily="34" charset="0"/>
              </a:defRPr>
            </a:lvl7pPr>
            <a:lvl8pPr marL="3429000" indent="-228600" defTabSz="844550" eaLnBrk="0" fontAlgn="base" hangingPunct="0">
              <a:spcBef>
                <a:spcPct val="0"/>
              </a:spcBef>
              <a:spcAft>
                <a:spcPct val="0"/>
              </a:spcAft>
              <a:defRPr>
                <a:solidFill>
                  <a:schemeClr val="tx1"/>
                </a:solidFill>
                <a:latin typeface="Arial" pitchFamily="34" charset="0"/>
              </a:defRPr>
            </a:lvl8pPr>
            <a:lvl9pPr marL="3886200" indent="-228600" defTabSz="84455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ct val="35000"/>
              </a:spcAft>
              <a:defRPr/>
            </a:pPr>
            <a:r>
              <a:rPr lang="de-DE" altLang="de-DE" sz="2000" b="1" dirty="0">
                <a:solidFill>
                  <a:schemeClr val="bg1"/>
                </a:solidFill>
                <a:latin typeface="+mn-lt"/>
              </a:rPr>
              <a:t>   </a:t>
            </a:r>
            <a:r>
              <a:rPr lang="de-DE" altLang="de-DE" sz="2400" b="1" dirty="0">
                <a:solidFill>
                  <a:schemeClr val="bg1"/>
                </a:solidFill>
                <a:latin typeface="+mn-lt"/>
              </a:rPr>
              <a:t>350.000 erfolglose Wiederbelebungen </a:t>
            </a:r>
            <a:br>
              <a:rPr lang="de-DE" altLang="de-DE" sz="2400" b="1" dirty="0">
                <a:solidFill>
                  <a:schemeClr val="bg1"/>
                </a:solidFill>
                <a:latin typeface="+mn-lt"/>
              </a:rPr>
            </a:br>
            <a:r>
              <a:rPr lang="de-DE" altLang="de-DE" sz="2400" b="1" dirty="0">
                <a:solidFill>
                  <a:schemeClr val="bg1"/>
                </a:solidFill>
                <a:latin typeface="+mn-lt"/>
              </a:rPr>
              <a:t>                   pro Jahr in Europa</a:t>
            </a:r>
          </a:p>
        </p:txBody>
      </p:sp>
      <p:sp>
        <p:nvSpPr>
          <p:cNvPr id="4" name="Freihandform 15">
            <a:extLst>
              <a:ext uri="{FF2B5EF4-FFF2-40B4-BE49-F238E27FC236}">
                <a16:creationId xmlns:a16="http://schemas.microsoft.com/office/drawing/2014/main" id="{64F8388B-741F-D90A-514B-E35E996A6863}"/>
              </a:ext>
            </a:extLst>
          </p:cNvPr>
          <p:cNvSpPr/>
          <p:nvPr/>
        </p:nvSpPr>
        <p:spPr>
          <a:xfrm>
            <a:off x="1312007" y="3017363"/>
            <a:ext cx="6537348"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684000" bIns="100245" anchor="ctr"/>
          <a:lstStyle/>
          <a:p>
            <a:pPr defTabSz="844550">
              <a:lnSpc>
                <a:spcPct val="90000"/>
              </a:lnSpc>
              <a:spcAft>
                <a:spcPct val="35000"/>
              </a:spcAft>
              <a:defRPr/>
            </a:pPr>
            <a:r>
              <a:rPr lang="de-DE" sz="2000" b="1" dirty="0">
                <a:solidFill>
                  <a:schemeClr val="bg1"/>
                </a:solidFill>
                <a:cs typeface="Arial" pitchFamily="34" charset="0"/>
              </a:rPr>
              <a:t>  </a:t>
            </a:r>
            <a:r>
              <a:rPr lang="de-DE" sz="2400" b="1" dirty="0">
                <a:solidFill>
                  <a:schemeClr val="bg1"/>
                </a:solidFill>
                <a:cs typeface="Arial" pitchFamily="34" charset="0"/>
              </a:rPr>
              <a:t>70.000 erfolglose </a:t>
            </a:r>
            <a:r>
              <a:rPr lang="de-DE" altLang="de-DE" sz="2400" b="1" dirty="0">
                <a:solidFill>
                  <a:schemeClr val="bg1"/>
                </a:solidFill>
              </a:rPr>
              <a:t>Wiederbelebungen</a:t>
            </a:r>
            <a:br>
              <a:rPr lang="de-DE" altLang="de-DE" sz="2400" b="1" dirty="0">
                <a:solidFill>
                  <a:schemeClr val="bg1"/>
                </a:solidFill>
              </a:rPr>
            </a:br>
            <a:r>
              <a:rPr lang="de-DE" altLang="de-DE" sz="2400" b="1" dirty="0">
                <a:solidFill>
                  <a:schemeClr val="bg1"/>
                </a:solidFill>
              </a:rPr>
              <a:t>               </a:t>
            </a:r>
            <a:r>
              <a:rPr lang="de-DE" sz="2400" b="1" dirty="0">
                <a:solidFill>
                  <a:schemeClr val="bg1"/>
                </a:solidFill>
                <a:cs typeface="Arial" pitchFamily="34" charset="0"/>
              </a:rPr>
              <a:t>pro Jahr in Deutschland</a:t>
            </a:r>
            <a:endParaRPr lang="de-DE" sz="2400" b="1" dirty="0">
              <a:solidFill>
                <a:schemeClr val="bg1"/>
              </a:solidFill>
            </a:endParaRPr>
          </a:p>
        </p:txBody>
      </p:sp>
      <p:sp>
        <p:nvSpPr>
          <p:cNvPr id="7" name="Freihandform 17">
            <a:extLst>
              <a:ext uri="{FF2B5EF4-FFF2-40B4-BE49-F238E27FC236}">
                <a16:creationId xmlns:a16="http://schemas.microsoft.com/office/drawing/2014/main" id="{38578799-0572-FE8F-E635-AD10118ED88B}"/>
              </a:ext>
            </a:extLst>
          </p:cNvPr>
          <p:cNvSpPr/>
          <p:nvPr/>
        </p:nvSpPr>
        <p:spPr>
          <a:xfrm>
            <a:off x="1689483" y="4362772"/>
            <a:ext cx="8725177"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1033279" bIns="100245" anchor="ctr"/>
          <a:lstStyle>
            <a:lvl1pPr defTabSz="844550" eaLnBrk="0" hangingPunct="0">
              <a:defRPr>
                <a:solidFill>
                  <a:schemeClr val="tx1"/>
                </a:solidFill>
                <a:latin typeface="Arial" pitchFamily="34" charset="0"/>
              </a:defRPr>
            </a:lvl1pPr>
            <a:lvl2pPr marL="742950" indent="-285750" defTabSz="844550" eaLnBrk="0" hangingPunct="0">
              <a:defRPr>
                <a:solidFill>
                  <a:schemeClr val="tx1"/>
                </a:solidFill>
                <a:latin typeface="Arial" pitchFamily="34" charset="0"/>
              </a:defRPr>
            </a:lvl2pPr>
            <a:lvl3pPr marL="1143000" indent="-228600" defTabSz="844550" eaLnBrk="0" hangingPunct="0">
              <a:defRPr>
                <a:solidFill>
                  <a:schemeClr val="tx1"/>
                </a:solidFill>
                <a:latin typeface="Arial" pitchFamily="34" charset="0"/>
              </a:defRPr>
            </a:lvl3pPr>
            <a:lvl4pPr marL="1600200" indent="-228600" defTabSz="844550" eaLnBrk="0" hangingPunct="0">
              <a:defRPr>
                <a:solidFill>
                  <a:schemeClr val="tx1"/>
                </a:solidFill>
                <a:latin typeface="Arial" pitchFamily="34" charset="0"/>
              </a:defRPr>
            </a:lvl4pPr>
            <a:lvl5pPr marL="2057400" indent="-228600" defTabSz="844550" eaLnBrk="0" hangingPunct="0">
              <a:defRPr>
                <a:solidFill>
                  <a:schemeClr val="tx1"/>
                </a:solidFill>
                <a:latin typeface="Arial" pitchFamily="34" charset="0"/>
              </a:defRPr>
            </a:lvl5pPr>
            <a:lvl6pPr marL="2514600" indent="-228600" defTabSz="844550" eaLnBrk="0" fontAlgn="base" hangingPunct="0">
              <a:spcBef>
                <a:spcPct val="0"/>
              </a:spcBef>
              <a:spcAft>
                <a:spcPct val="0"/>
              </a:spcAft>
              <a:defRPr>
                <a:solidFill>
                  <a:schemeClr val="tx1"/>
                </a:solidFill>
                <a:latin typeface="Arial" pitchFamily="34" charset="0"/>
              </a:defRPr>
            </a:lvl6pPr>
            <a:lvl7pPr marL="2971800" indent="-228600" defTabSz="844550" eaLnBrk="0" fontAlgn="base" hangingPunct="0">
              <a:spcBef>
                <a:spcPct val="0"/>
              </a:spcBef>
              <a:spcAft>
                <a:spcPct val="0"/>
              </a:spcAft>
              <a:defRPr>
                <a:solidFill>
                  <a:schemeClr val="tx1"/>
                </a:solidFill>
                <a:latin typeface="Arial" pitchFamily="34" charset="0"/>
              </a:defRPr>
            </a:lvl7pPr>
            <a:lvl8pPr marL="3429000" indent="-228600" defTabSz="844550" eaLnBrk="0" fontAlgn="base" hangingPunct="0">
              <a:spcBef>
                <a:spcPct val="0"/>
              </a:spcBef>
              <a:spcAft>
                <a:spcPct val="0"/>
              </a:spcAft>
              <a:defRPr>
                <a:solidFill>
                  <a:schemeClr val="tx1"/>
                </a:solidFill>
                <a:latin typeface="Arial" pitchFamily="34" charset="0"/>
              </a:defRPr>
            </a:lvl8pPr>
            <a:lvl9pPr marL="3886200" indent="-228600" defTabSz="84455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ct val="35000"/>
              </a:spcAft>
              <a:defRPr/>
            </a:pPr>
            <a:r>
              <a:rPr lang="de-DE" altLang="de-DE" sz="2000" b="1" dirty="0">
                <a:solidFill>
                  <a:schemeClr val="bg1"/>
                </a:solidFill>
                <a:latin typeface="+mn-lt"/>
                <a:cs typeface="Arial" pitchFamily="34" charset="0"/>
              </a:rPr>
              <a:t>   </a:t>
            </a:r>
            <a:r>
              <a:rPr lang="de-DE" altLang="de-DE" sz="2400" b="1" dirty="0">
                <a:solidFill>
                  <a:schemeClr val="bg1"/>
                </a:solidFill>
                <a:latin typeface="+mn-lt"/>
                <a:cs typeface="Arial" pitchFamily="34" charset="0"/>
              </a:rPr>
              <a:t>300 erfolglose Wiederbelebungen</a:t>
            </a:r>
            <a:br>
              <a:rPr lang="de-DE" altLang="de-DE" sz="2400" b="1" dirty="0">
                <a:solidFill>
                  <a:schemeClr val="bg1"/>
                </a:solidFill>
                <a:latin typeface="+mn-lt"/>
                <a:cs typeface="Arial" pitchFamily="34" charset="0"/>
              </a:rPr>
            </a:br>
            <a:r>
              <a:rPr lang="de-DE" altLang="de-DE" sz="2400" b="1" dirty="0">
                <a:solidFill>
                  <a:schemeClr val="bg1"/>
                </a:solidFill>
                <a:latin typeface="+mn-lt"/>
                <a:cs typeface="Arial" pitchFamily="34" charset="0"/>
              </a:rPr>
              <a:t>           am heutigen Tag  (wie ein Flugzeugabsturz jeden Tag)  </a:t>
            </a:r>
          </a:p>
        </p:txBody>
      </p:sp>
      <p:sp>
        <p:nvSpPr>
          <p:cNvPr id="11" name="Freihandform 18">
            <a:extLst>
              <a:ext uri="{FF2B5EF4-FFF2-40B4-BE49-F238E27FC236}">
                <a16:creationId xmlns:a16="http://schemas.microsoft.com/office/drawing/2014/main" id="{27DADF68-5A1D-7E6A-B602-82A964C90008}"/>
              </a:ext>
            </a:extLst>
          </p:cNvPr>
          <p:cNvSpPr/>
          <p:nvPr/>
        </p:nvSpPr>
        <p:spPr>
          <a:xfrm>
            <a:off x="6371215" y="2639871"/>
            <a:ext cx="617537" cy="617537"/>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pic>
        <p:nvPicPr>
          <p:cNvPr id="8" name="Grafik 7">
            <a:extLst>
              <a:ext uri="{FF2B5EF4-FFF2-40B4-BE49-F238E27FC236}">
                <a16:creationId xmlns:a16="http://schemas.microsoft.com/office/drawing/2014/main" id="{7D6542A0-644D-EFF3-D308-98FBA52B56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95907" y="3326129"/>
            <a:ext cx="3495449" cy="1443600"/>
          </a:xfrm>
          <a:prstGeom prst="rect">
            <a:avLst/>
          </a:prstGeom>
        </p:spPr>
      </p:pic>
      <p:pic>
        <p:nvPicPr>
          <p:cNvPr id="5" name="Grafik 4">
            <a:extLst>
              <a:ext uri="{FF2B5EF4-FFF2-40B4-BE49-F238E27FC236}">
                <a16:creationId xmlns:a16="http://schemas.microsoft.com/office/drawing/2014/main" id="{DA852A08-E8F8-2879-BCE8-EDEE9B2C42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70D5363C-E7F2-D4B9-6CC7-1313CFE30C1F}"/>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Es gibt …</a:t>
            </a:r>
          </a:p>
        </p:txBody>
      </p:sp>
      <p:sp>
        <p:nvSpPr>
          <p:cNvPr id="2" name="Freihandform 18">
            <a:extLst>
              <a:ext uri="{FF2B5EF4-FFF2-40B4-BE49-F238E27FC236}">
                <a16:creationId xmlns:a16="http://schemas.microsoft.com/office/drawing/2014/main" id="{98953A5C-1671-6C86-AD41-D15C5B8E5436}"/>
              </a:ext>
            </a:extLst>
          </p:cNvPr>
          <p:cNvSpPr/>
          <p:nvPr/>
        </p:nvSpPr>
        <p:spPr>
          <a:xfrm>
            <a:off x="6919211" y="3968276"/>
            <a:ext cx="617537" cy="617537"/>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spTree>
    <p:extLst>
      <p:ext uri="{BB962C8B-B14F-4D97-AF65-F5344CB8AC3E}">
        <p14:creationId xmlns:p14="http://schemas.microsoft.com/office/powerpoint/2010/main" val="67022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767918" y="1565091"/>
            <a:ext cx="10133630" cy="1446550"/>
          </a:xfrm>
          <a:prstGeom prst="rect">
            <a:avLst/>
          </a:prstGeom>
          <a:noFill/>
        </p:spPr>
        <p:txBody>
          <a:bodyPr wrap="square">
            <a:spAutoFit/>
          </a:bodyPr>
          <a:lstStyle/>
          <a:p>
            <a:r>
              <a:rPr lang="de-DE" sz="2400" dirty="0"/>
              <a:t>Der Mensch braucht den Kreislauf, damit Blut,</a:t>
            </a:r>
            <a:r>
              <a:rPr lang="de-DE" sz="2400" baseline="0" dirty="0"/>
              <a:t> das den Sauerstoff transportiert, durch den Körper gepumpt und z.B. zum Gehirn gebracht wird.</a:t>
            </a:r>
            <a:endParaRPr lang="de-DE" sz="2400" dirty="0"/>
          </a:p>
          <a:p>
            <a:pPr marL="442913" lvl="0" indent="-442913" eaLnBrk="1" hangingPunct="1"/>
            <a:endParaRPr lang="de-DE" sz="2000" dirty="0">
              <a:ea typeface="Calibri" panose="020F0502020204030204" pitchFamily="34" charset="0"/>
              <a:cs typeface="Apple Color Emoji" pitchFamily="2" charset="0"/>
            </a:endParaRPr>
          </a:p>
          <a:p>
            <a:pPr marL="442913" lvl="0" indent="-442913" eaLnBrk="1" hangingPunct="1"/>
            <a:r>
              <a:rPr lang="de-DE" sz="2000" dirty="0">
                <a:effectLst/>
                <a:ea typeface="Calibri" panose="020F0502020204030204" pitchFamily="34" charset="0"/>
              </a:rPr>
              <a:t>	</a:t>
            </a:r>
            <a:endParaRPr lang="de-DE" sz="2000" b="1" dirty="0"/>
          </a:p>
        </p:txBody>
      </p:sp>
      <p:pic>
        <p:nvPicPr>
          <p:cNvPr id="18" name="Fotolia_39317870_L.jpeg" descr="Fotolia_39317870_L">
            <a:extLst>
              <a:ext uri="{FF2B5EF4-FFF2-40B4-BE49-F238E27FC236}">
                <a16:creationId xmlns:a16="http://schemas.microsoft.com/office/drawing/2014/main" id="{746CAE17-1E6A-2C3E-82FF-42C8DD94EBDB}"/>
              </a:ext>
            </a:extLst>
          </p:cNvPr>
          <p:cNvPicPr/>
          <p:nvPr/>
        </p:nvPicPr>
        <p:blipFill>
          <a:blip r:embed="rId3" cstate="screen">
            <a:extLst>
              <a:ext uri="{28A0092B-C50C-407E-A947-70E740481C1C}">
                <a14:useLocalDpi xmlns:a14="http://schemas.microsoft.com/office/drawing/2010/main"/>
              </a:ext>
            </a:extLst>
          </a:blip>
          <a:stretch>
            <a:fillRect/>
          </a:stretch>
        </p:blipFill>
        <p:spPr>
          <a:xfrm>
            <a:off x="4373230" y="2631003"/>
            <a:ext cx="2002032" cy="3909781"/>
          </a:xfrm>
          <a:prstGeom prst="rect">
            <a:avLst/>
          </a:prstGeom>
          <a:ln w="12700">
            <a:miter lim="400000"/>
          </a:ln>
        </p:spPr>
      </p:pic>
      <p:sp>
        <p:nvSpPr>
          <p:cNvPr id="19" name="Textfeld 18">
            <a:extLst>
              <a:ext uri="{FF2B5EF4-FFF2-40B4-BE49-F238E27FC236}">
                <a16:creationId xmlns:a16="http://schemas.microsoft.com/office/drawing/2014/main" id="{899DB454-FBC4-F8DA-601F-E51987736C71}"/>
              </a:ext>
            </a:extLst>
          </p:cNvPr>
          <p:cNvSpPr txBox="1"/>
          <p:nvPr/>
        </p:nvSpPr>
        <p:spPr>
          <a:xfrm>
            <a:off x="5834733" y="6310840"/>
            <a:ext cx="1509743" cy="215444"/>
          </a:xfrm>
          <a:prstGeom prst="rect">
            <a:avLst/>
          </a:prstGeom>
          <a:noFill/>
        </p:spPr>
        <p:txBody>
          <a:bodyPr wrap="square">
            <a:spAutoFit/>
          </a:bodyPr>
          <a:lstStyle/>
          <a:p>
            <a:r>
              <a:rPr lang="de-DE" sz="800" i="1" dirty="0"/>
              <a:t>Quelle: </a:t>
            </a:r>
            <a:r>
              <a:rPr lang="de-DE" sz="800" i="1" dirty="0" err="1"/>
              <a:t>www.einlebenretten.de</a:t>
            </a:r>
            <a:endParaRPr lang="de-DE" sz="800" i="1" dirty="0"/>
          </a:p>
        </p:txBody>
      </p:sp>
      <p:sp>
        <p:nvSpPr>
          <p:cNvPr id="7" name="Shape 23">
            <a:extLst>
              <a:ext uri="{FF2B5EF4-FFF2-40B4-BE49-F238E27FC236}">
                <a16:creationId xmlns:a16="http://schemas.microsoft.com/office/drawing/2014/main" id="{13072DC5-640A-8C3B-BE7C-A131CFB8BDD6}"/>
              </a:ext>
            </a:extLst>
          </p:cNvPr>
          <p:cNvSpPr/>
          <p:nvPr/>
        </p:nvSpPr>
        <p:spPr>
          <a:xfrm>
            <a:off x="5572887" y="2631003"/>
            <a:ext cx="1353923" cy="7010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noAutofit/>
          </a:bodyPr>
          <a:lstStyle>
            <a:lvl1pPr algn="ctr" defTabSz="457200">
              <a:spcBef>
                <a:spcPts val="300"/>
              </a:spcBef>
              <a:defRPr sz="1600" b="1">
                <a:solidFill>
                  <a:srgbClr val="1F4368"/>
                </a:solidFill>
              </a:defRPr>
            </a:lvl1pPr>
          </a:lstStyle>
          <a:p>
            <a:pPr lvl="0">
              <a:defRPr sz="1800" b="0">
                <a:solidFill>
                  <a:srgbClr val="000000"/>
                </a:solidFill>
              </a:defRPr>
            </a:pPr>
            <a:r>
              <a:rPr sz="2400" b="0" dirty="0" err="1">
                <a:solidFill>
                  <a:schemeClr val="tx1"/>
                </a:solidFill>
              </a:rPr>
              <a:t>Gehirn</a:t>
            </a:r>
            <a:endParaRPr sz="2400" b="0" dirty="0">
              <a:solidFill>
                <a:schemeClr val="tx1"/>
              </a:solidFill>
            </a:endParaRPr>
          </a:p>
        </p:txBody>
      </p:sp>
      <p:sp>
        <p:nvSpPr>
          <p:cNvPr id="8" name="Shape 26">
            <a:extLst>
              <a:ext uri="{FF2B5EF4-FFF2-40B4-BE49-F238E27FC236}">
                <a16:creationId xmlns:a16="http://schemas.microsoft.com/office/drawing/2014/main" id="{EC83688A-D3E7-A38D-8533-AD9F5F660AEC}"/>
              </a:ext>
            </a:extLst>
          </p:cNvPr>
          <p:cNvSpPr/>
          <p:nvPr/>
        </p:nvSpPr>
        <p:spPr>
          <a:xfrm>
            <a:off x="6249849" y="3363733"/>
            <a:ext cx="2604753" cy="923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defTabSz="457200">
              <a:defRPr sz="1600" b="1">
                <a:solidFill>
                  <a:srgbClr val="1F4368"/>
                </a:solidFill>
              </a:defRPr>
            </a:lvl1pPr>
          </a:lstStyle>
          <a:p>
            <a:pPr lvl="0" algn="l">
              <a:defRPr sz="1800" b="0">
                <a:solidFill>
                  <a:srgbClr val="000000"/>
                </a:solidFill>
              </a:defRPr>
            </a:pPr>
            <a:r>
              <a:rPr sz="2400" b="0" dirty="0" err="1">
                <a:solidFill>
                  <a:schemeClr val="tx1"/>
                </a:solidFill>
              </a:rPr>
              <a:t>Herz</a:t>
            </a:r>
            <a:r>
              <a:rPr sz="2400" b="0" dirty="0">
                <a:solidFill>
                  <a:schemeClr val="tx1"/>
                </a:solidFill>
              </a:rPr>
              <a:t> und </a:t>
            </a:r>
            <a:endParaRPr lang="de-DE" sz="2400" b="0" dirty="0">
              <a:solidFill>
                <a:schemeClr val="tx1"/>
              </a:solidFill>
            </a:endParaRPr>
          </a:p>
          <a:p>
            <a:pPr lvl="0" algn="l">
              <a:defRPr sz="1800" b="0">
                <a:solidFill>
                  <a:srgbClr val="000000"/>
                </a:solidFill>
              </a:defRPr>
            </a:pPr>
            <a:r>
              <a:rPr sz="2400" b="0" dirty="0" err="1">
                <a:solidFill>
                  <a:schemeClr val="tx1"/>
                </a:solidFill>
              </a:rPr>
              <a:t>Kreislauf</a:t>
            </a:r>
            <a:endParaRPr sz="2400" b="0" dirty="0">
              <a:solidFill>
                <a:schemeClr val="tx1"/>
              </a:solidFill>
            </a:endParaRPr>
          </a:p>
        </p:txBody>
      </p:sp>
      <p:sp>
        <p:nvSpPr>
          <p:cNvPr id="11" name="Shape 31">
            <a:extLst>
              <a:ext uri="{FF2B5EF4-FFF2-40B4-BE49-F238E27FC236}">
                <a16:creationId xmlns:a16="http://schemas.microsoft.com/office/drawing/2014/main" id="{853A97D8-B538-6E64-20A6-448C88FE1F0D}"/>
              </a:ext>
            </a:extLst>
          </p:cNvPr>
          <p:cNvSpPr/>
          <p:nvPr/>
        </p:nvSpPr>
        <p:spPr>
          <a:xfrm>
            <a:off x="8614529" y="3325261"/>
            <a:ext cx="2732089" cy="961800"/>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B0C3E0"/>
                </a:solidFill>
              </a:defRPr>
            </a:lvl1pPr>
          </a:lstStyle>
          <a:p>
            <a:pPr lvl="0">
              <a:defRPr sz="1800" b="0">
                <a:solidFill>
                  <a:srgbClr val="000000"/>
                </a:solidFill>
              </a:defRPr>
            </a:pPr>
            <a:r>
              <a:rPr sz="2400" b="0" dirty="0" err="1">
                <a:solidFill>
                  <a:schemeClr val="accent1"/>
                </a:solidFill>
              </a:rPr>
              <a:t>Sauerstoffarmes</a:t>
            </a:r>
            <a:r>
              <a:rPr sz="2400" b="0" dirty="0">
                <a:solidFill>
                  <a:schemeClr val="accent1"/>
                </a:solidFill>
              </a:rPr>
              <a:t> </a:t>
            </a:r>
            <a:endParaRPr lang="de-DE" sz="2400" b="0" dirty="0">
              <a:solidFill>
                <a:schemeClr val="accent1"/>
              </a:solidFill>
            </a:endParaRPr>
          </a:p>
          <a:p>
            <a:pPr lvl="0">
              <a:defRPr sz="1800" b="0">
                <a:solidFill>
                  <a:srgbClr val="000000"/>
                </a:solidFill>
              </a:defRPr>
            </a:pPr>
            <a:r>
              <a:rPr sz="2400" b="0" dirty="0" err="1">
                <a:solidFill>
                  <a:schemeClr val="accent1"/>
                </a:solidFill>
              </a:rPr>
              <a:t>Blut</a:t>
            </a:r>
            <a:r>
              <a:rPr sz="2400" b="0" dirty="0">
                <a:solidFill>
                  <a:schemeClr val="accent1"/>
                </a:solidFill>
              </a:rPr>
              <a:t> </a:t>
            </a:r>
          </a:p>
        </p:txBody>
      </p:sp>
      <p:sp>
        <p:nvSpPr>
          <p:cNvPr id="12" name="Shape 32">
            <a:extLst>
              <a:ext uri="{FF2B5EF4-FFF2-40B4-BE49-F238E27FC236}">
                <a16:creationId xmlns:a16="http://schemas.microsoft.com/office/drawing/2014/main" id="{DF0DE143-AE52-276D-DCBB-36C5DF34B353}"/>
              </a:ext>
            </a:extLst>
          </p:cNvPr>
          <p:cNvSpPr/>
          <p:nvPr/>
        </p:nvSpPr>
        <p:spPr>
          <a:xfrm>
            <a:off x="902874" y="2870399"/>
            <a:ext cx="2746376" cy="923328"/>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4586C8"/>
                </a:solidFill>
              </a:defRPr>
            </a:lvl1pPr>
          </a:lstStyle>
          <a:p>
            <a:pPr lvl="0">
              <a:defRPr sz="1800" b="0">
                <a:solidFill>
                  <a:srgbClr val="000000"/>
                </a:solidFill>
              </a:defRPr>
            </a:pPr>
            <a:r>
              <a:rPr sz="2400" b="0" dirty="0" err="1">
                <a:solidFill>
                  <a:srgbClr val="FF0000"/>
                </a:solidFill>
              </a:rPr>
              <a:t>Sauerstoffhaltiges</a:t>
            </a:r>
            <a:r>
              <a:rPr sz="2400" b="0" dirty="0">
                <a:solidFill>
                  <a:srgbClr val="FF0000"/>
                </a:solidFill>
              </a:rPr>
              <a:t>         </a:t>
            </a:r>
            <a:r>
              <a:rPr sz="2400" b="0" dirty="0" err="1">
                <a:solidFill>
                  <a:srgbClr val="FF0000"/>
                </a:solidFill>
              </a:rPr>
              <a:t>Blut</a:t>
            </a:r>
            <a:r>
              <a:rPr sz="2400" b="0" dirty="0">
                <a:solidFill>
                  <a:srgbClr val="FF0000"/>
                </a:solidFill>
              </a:rPr>
              <a:t> </a:t>
            </a:r>
          </a:p>
        </p:txBody>
      </p:sp>
      <p:sp>
        <p:nvSpPr>
          <p:cNvPr id="14" name="Pfeil: nach rechts gekrümmt 3">
            <a:extLst>
              <a:ext uri="{FF2B5EF4-FFF2-40B4-BE49-F238E27FC236}">
                <a16:creationId xmlns:a16="http://schemas.microsoft.com/office/drawing/2014/main" id="{E44F72B2-9043-4461-E841-24AB599B68BD}"/>
              </a:ext>
            </a:extLst>
          </p:cNvPr>
          <p:cNvSpPr/>
          <p:nvPr/>
        </p:nvSpPr>
        <p:spPr>
          <a:xfrm flipH="1">
            <a:off x="7344476" y="2717581"/>
            <a:ext cx="1367959" cy="3765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Pfeil: nach rechts gekrümmt 18">
            <a:extLst>
              <a:ext uri="{FF2B5EF4-FFF2-40B4-BE49-F238E27FC236}">
                <a16:creationId xmlns:a16="http://schemas.microsoft.com/office/drawing/2014/main" id="{763C65E7-A467-1C4E-E73C-EC0564C69B8F}"/>
              </a:ext>
            </a:extLst>
          </p:cNvPr>
          <p:cNvSpPr/>
          <p:nvPr/>
        </p:nvSpPr>
        <p:spPr>
          <a:xfrm rot="10800000" flipH="1">
            <a:off x="3376942" y="2717581"/>
            <a:ext cx="1226731" cy="3736624"/>
          </a:xfrm>
          <a:prstGeom prst="curvedRightArrow">
            <a:avLst/>
          </a:prstGeom>
          <a:solidFill>
            <a:srgbClr val="E432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5" name="Grafik 4">
            <a:extLst>
              <a:ext uri="{FF2B5EF4-FFF2-40B4-BE49-F238E27FC236}">
                <a16:creationId xmlns:a16="http://schemas.microsoft.com/office/drawing/2014/main" id="{34C6C0BC-057C-19E7-55F4-7353A16314E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17212236-4D9B-5DCC-4121-E21E90E2BB60}"/>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Warum brauchen Menschen einen Kreislauf ?</a:t>
            </a:r>
          </a:p>
        </p:txBody>
      </p:sp>
    </p:spTree>
    <p:extLst>
      <p:ext uri="{BB962C8B-B14F-4D97-AF65-F5344CB8AC3E}">
        <p14:creationId xmlns:p14="http://schemas.microsoft.com/office/powerpoint/2010/main" val="2134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908482" y="1585789"/>
            <a:ext cx="7701317" cy="4893647"/>
          </a:xfrm>
          <a:prstGeom prst="rect">
            <a:avLst/>
          </a:prstGeom>
          <a:noFill/>
        </p:spPr>
        <p:txBody>
          <a:bodyPr wrap="square">
            <a:spAutoFit/>
          </a:bodyPr>
          <a:lstStyle/>
          <a:p>
            <a:pPr marL="442913" lvl="0" indent="-442913" eaLnBrk="1" hangingPunct="1"/>
            <a:r>
              <a:rPr lang="de-DE" sz="1800" dirty="0">
                <a:effectLst/>
                <a:latin typeface="Arial" panose="020B0604020202020204" pitchFamily="34" charset="0"/>
                <a:ea typeface="Calibri" panose="020F0502020204030204" pitchFamily="34" charset="0"/>
              </a:rPr>
              <a:t>	</a:t>
            </a:r>
            <a:r>
              <a:rPr lang="de-DE" sz="2400" dirty="0">
                <a:effectLst/>
                <a:ea typeface="Calibri" panose="020F0502020204030204" pitchFamily="34" charset="0"/>
              </a:rPr>
              <a:t>Bei einem Herz-Kreislaufstillstand kommt es zu einem Stopp der Pumpfunktion des Herzens.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Der Blutkreislauf kommt zum Stillstand.</a:t>
            </a:r>
            <a:endParaRPr lang="de-DE" sz="2400" dirty="0">
              <a:ea typeface="Calibri" panose="020F0502020204030204" pitchFamily="34" charset="0"/>
            </a:endParaRPr>
          </a:p>
          <a:p>
            <a:pPr marL="442913" lvl="0" indent="-442913" eaLnBrk="1" hangingPunct="1"/>
            <a:endParaRPr lang="de-DE" sz="2400" dirty="0">
              <a:ea typeface="Calibri" panose="020F0502020204030204" pitchFamily="34" charset="0"/>
              <a:cs typeface="Apple Color Emoji" pitchFamily="2" charset="0"/>
            </a:endParaRPr>
          </a:p>
          <a:p>
            <a:pPr marL="442913" lvl="0" indent="-442913" eaLnBrk="1" hangingPunct="1"/>
            <a:r>
              <a:rPr lang="de-DE" sz="2400" dirty="0">
                <a:effectLst/>
                <a:ea typeface="Calibri" panose="020F0502020204030204" pitchFamily="34" charset="0"/>
              </a:rPr>
              <a:t>	Lebenswichtige Organe, wie z.B. das Gehirn, werden nicht mehr mit Sauerstoff versorgt und die Organe fangen an abzusterben.</a:t>
            </a:r>
            <a:br>
              <a:rPr lang="de-DE" sz="2400" dirty="0">
                <a:effectLst/>
                <a:ea typeface="Calibri" panose="020F0502020204030204" pitchFamily="34" charset="0"/>
              </a:rPr>
            </a:br>
            <a:br>
              <a:rPr lang="de-DE" sz="2400" dirty="0">
                <a:effectLst/>
                <a:ea typeface="Calibri" panose="020F0502020204030204" pitchFamily="34" charset="0"/>
              </a:rPr>
            </a:br>
            <a:r>
              <a:rPr lang="de-DE" sz="2400" dirty="0">
                <a:effectLst/>
                <a:ea typeface="Calibri" panose="020F0502020204030204" pitchFamily="34" charset="0"/>
              </a:rPr>
              <a:t>Die meisten Herz-Kreislaufstillstände finden Zuhause statt, in Anwesenheit von Familie oder Freundinnen und Freunden. Bis der Rettungsdienst eintrifft ist es meistens zu spät die betroffene Person zu retten.</a:t>
            </a:r>
            <a:br>
              <a:rPr lang="de-DE" sz="2400" dirty="0">
                <a:effectLst/>
                <a:ea typeface="Calibri" panose="020F0502020204030204" pitchFamily="34" charset="0"/>
              </a:rPr>
            </a:br>
            <a:endParaRPr lang="de-DE" sz="2400" b="1" dirty="0"/>
          </a:p>
        </p:txBody>
      </p:sp>
      <p:pic>
        <p:nvPicPr>
          <p:cNvPr id="13" name="Grafik 12">
            <a:extLst>
              <a:ext uri="{FF2B5EF4-FFF2-40B4-BE49-F238E27FC236}">
                <a16:creationId xmlns:a16="http://schemas.microsoft.com/office/drawing/2014/main" id="{AD3B8289-28FE-1C5F-27F1-65EB5E03F7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686835"/>
            <a:ext cx="388861" cy="360000"/>
          </a:xfrm>
          <a:prstGeom prst="rect">
            <a:avLst/>
          </a:prstGeom>
        </p:spPr>
      </p:pic>
      <p:pic>
        <p:nvPicPr>
          <p:cNvPr id="3" name="Grafik 2" descr="Ein Bild, das Text, Lampe enthält.&#10;&#10;Automatisch generierte Beschreibung">
            <a:extLst>
              <a:ext uri="{FF2B5EF4-FFF2-40B4-BE49-F238E27FC236}">
                <a16:creationId xmlns:a16="http://schemas.microsoft.com/office/drawing/2014/main" id="{E250660E-F9B0-AAA2-C9D5-B648CC19A5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3138957"/>
            <a:ext cx="422752" cy="360000"/>
          </a:xfrm>
          <a:prstGeom prst="rect">
            <a:avLst/>
          </a:prstGeom>
        </p:spPr>
      </p:pic>
      <p:pic>
        <p:nvPicPr>
          <p:cNvPr id="15" name="Grafik 14">
            <a:extLst>
              <a:ext uri="{FF2B5EF4-FFF2-40B4-BE49-F238E27FC236}">
                <a16:creationId xmlns:a16="http://schemas.microsoft.com/office/drawing/2014/main" id="{F954A2AC-C500-B401-1A0E-1901A6DF99F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0138" y="4613194"/>
            <a:ext cx="358875" cy="360000"/>
          </a:xfrm>
          <a:prstGeom prst="rect">
            <a:avLst/>
          </a:prstGeom>
        </p:spPr>
      </p:pic>
      <p:pic>
        <p:nvPicPr>
          <p:cNvPr id="18" name="Fotolia_39317870_L.jpeg" descr="Fotolia_39317870_L">
            <a:extLst>
              <a:ext uri="{FF2B5EF4-FFF2-40B4-BE49-F238E27FC236}">
                <a16:creationId xmlns:a16="http://schemas.microsoft.com/office/drawing/2014/main" id="{746CAE17-1E6A-2C3E-82FF-42C8DD94EBDB}"/>
              </a:ext>
            </a:extLst>
          </p:cNvPr>
          <p:cNvPicPr/>
          <p:nvPr/>
        </p:nvPicPr>
        <p:blipFill>
          <a:blip r:embed="rId5" cstate="screen">
            <a:extLst>
              <a:ext uri="{28A0092B-C50C-407E-A947-70E740481C1C}">
                <a14:useLocalDpi xmlns:a14="http://schemas.microsoft.com/office/drawing/2010/main"/>
              </a:ext>
            </a:extLst>
          </a:blip>
          <a:stretch>
            <a:fillRect/>
          </a:stretch>
        </p:blipFill>
        <p:spPr>
          <a:xfrm>
            <a:off x="9274629" y="1686835"/>
            <a:ext cx="2096117" cy="4562553"/>
          </a:xfrm>
          <a:prstGeom prst="rect">
            <a:avLst/>
          </a:prstGeom>
          <a:ln w="12700">
            <a:miter lim="400000"/>
          </a:ln>
        </p:spPr>
      </p:pic>
      <p:sp>
        <p:nvSpPr>
          <p:cNvPr id="19" name="Textfeld 18">
            <a:extLst>
              <a:ext uri="{FF2B5EF4-FFF2-40B4-BE49-F238E27FC236}">
                <a16:creationId xmlns:a16="http://schemas.microsoft.com/office/drawing/2014/main" id="{899DB454-FBC4-F8DA-601F-E51987736C71}"/>
              </a:ext>
            </a:extLst>
          </p:cNvPr>
          <p:cNvSpPr txBox="1"/>
          <p:nvPr/>
        </p:nvSpPr>
        <p:spPr>
          <a:xfrm>
            <a:off x="9694201" y="6325340"/>
            <a:ext cx="1676545" cy="215444"/>
          </a:xfrm>
          <a:prstGeom prst="rect">
            <a:avLst/>
          </a:prstGeom>
          <a:noFill/>
        </p:spPr>
        <p:txBody>
          <a:bodyPr wrap="square">
            <a:spAutoFit/>
          </a:bodyPr>
          <a:lstStyle/>
          <a:p>
            <a:r>
              <a:rPr lang="de-DE" sz="800" i="1" dirty="0"/>
              <a:t>Bild: </a:t>
            </a:r>
            <a:r>
              <a:rPr lang="de-DE" sz="800" i="1" dirty="0" err="1"/>
              <a:t>www.einlebenretten.de</a:t>
            </a:r>
            <a:endParaRPr lang="de-DE" sz="800" i="1" dirty="0"/>
          </a:p>
        </p:txBody>
      </p:sp>
      <p:pic>
        <p:nvPicPr>
          <p:cNvPr id="5" name="Grafik 4">
            <a:extLst>
              <a:ext uri="{FF2B5EF4-FFF2-40B4-BE49-F238E27FC236}">
                <a16:creationId xmlns:a16="http://schemas.microsoft.com/office/drawing/2014/main" id="{24E47FAD-D84B-EED4-9486-FD4AE3BD037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708F5305-160E-7623-C408-F3D313616E94}"/>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Warum ist ein Herz-Kreislaufstillstand so gefährlich ?</a:t>
            </a:r>
          </a:p>
        </p:txBody>
      </p:sp>
      <p:sp>
        <p:nvSpPr>
          <p:cNvPr id="4" name="Pfeil nach rechts 3">
            <a:extLst>
              <a:ext uri="{FF2B5EF4-FFF2-40B4-BE49-F238E27FC236}">
                <a16:creationId xmlns:a16="http://schemas.microsoft.com/office/drawing/2014/main" id="{D6201134-9B74-68CB-6EE0-89F401926FF3}"/>
              </a:ext>
            </a:extLst>
          </p:cNvPr>
          <p:cNvSpPr/>
          <p:nvPr/>
        </p:nvSpPr>
        <p:spPr>
          <a:xfrm>
            <a:off x="1465896" y="2449759"/>
            <a:ext cx="343056" cy="203200"/>
          </a:xfrm>
          <a:prstGeom prst="rightArrow">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4322B"/>
              </a:solidFill>
            </a:endParaRPr>
          </a:p>
        </p:txBody>
      </p:sp>
    </p:spTree>
    <p:extLst>
      <p:ext uri="{BB962C8B-B14F-4D97-AF65-F5344CB8AC3E}">
        <p14:creationId xmlns:p14="http://schemas.microsoft.com/office/powerpoint/2010/main" val="220811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1111089" y="1236086"/>
            <a:ext cx="9899540" cy="5632311"/>
          </a:xfrm>
          <a:prstGeom prst="rect">
            <a:avLst/>
          </a:prstGeom>
          <a:noFill/>
        </p:spPr>
        <p:txBody>
          <a:bodyPr wrap="square">
            <a:spAutoFit/>
          </a:bodyPr>
          <a:lstStyle/>
          <a:p>
            <a:pPr marL="442913" lvl="0" indent="-442913"/>
            <a:r>
              <a:rPr lang="de-DE" sz="2000" u="none" strike="noStrike" dirty="0">
                <a:effectLst/>
              </a:rPr>
              <a:t>	</a:t>
            </a:r>
            <a:r>
              <a:rPr lang="de-DE" sz="2400" u="none" strike="noStrike" dirty="0">
                <a:effectLst/>
              </a:rPr>
              <a:t>Ein Rettungsdienst braucht im Mittel 9 Minuten um am </a:t>
            </a:r>
          </a:p>
          <a:p>
            <a:pPr marL="442913" lvl="0" indent="-442913"/>
            <a:r>
              <a:rPr lang="de-DE" sz="2400" dirty="0"/>
              <a:t>	</a:t>
            </a:r>
            <a:r>
              <a:rPr lang="de-DE" sz="2400" u="none" strike="noStrike" dirty="0">
                <a:effectLst/>
              </a:rPr>
              <a:t>Ereignisort zu sein</a:t>
            </a:r>
            <a:r>
              <a:rPr lang="de-DE" sz="2400" dirty="0"/>
              <a:t>. </a:t>
            </a:r>
            <a:r>
              <a:rPr lang="de-DE" sz="2400" u="none" strike="noStrike" dirty="0">
                <a:effectLst/>
              </a:rPr>
              <a:t>Auf dem Land dauert es meistens </a:t>
            </a:r>
          </a:p>
          <a:p>
            <a:pPr marL="442913" lvl="0" indent="-442913"/>
            <a:r>
              <a:rPr lang="de-DE" sz="2400" dirty="0"/>
              <a:t>	</a:t>
            </a:r>
            <a:r>
              <a:rPr lang="de-DE" sz="2400" u="none" strike="noStrike" dirty="0">
                <a:effectLst/>
              </a:rPr>
              <a:t>noch länger.</a:t>
            </a:r>
          </a:p>
          <a:p>
            <a:pPr marL="442913" lvl="0" indent="-442913" eaLnBrk="1" hangingPunct="1"/>
            <a:endParaRPr lang="de-DE" sz="2400" dirty="0"/>
          </a:p>
          <a:p>
            <a:pPr marL="442913" lvl="0" indent="-442913" eaLnBrk="1" hangingPunct="1"/>
            <a:r>
              <a:rPr lang="de-DE" sz="2400" u="none" strike="noStrike" dirty="0">
                <a:effectLst/>
              </a:rPr>
              <a:t>	</a:t>
            </a:r>
            <a:r>
              <a:rPr lang="de-DE" sz="2400" dirty="0">
                <a:effectLst/>
                <a:ea typeface="Calibri" panose="020F0502020204030204" pitchFamily="34" charset="0"/>
              </a:rPr>
              <a:t>Schon 3 bis 5 Minuten nach einem plötzlichen </a:t>
            </a:r>
            <a:br>
              <a:rPr lang="de-DE" sz="2400" dirty="0">
                <a:effectLst/>
                <a:ea typeface="Calibri" panose="020F0502020204030204" pitchFamily="34" charset="0"/>
              </a:rPr>
            </a:br>
            <a:r>
              <a:rPr lang="de-DE" sz="2400" dirty="0">
                <a:effectLst/>
                <a:ea typeface="Calibri" panose="020F0502020204030204" pitchFamily="34" charset="0"/>
              </a:rPr>
              <a:t>Herz-Kreislaufstillstand beginnt das Gehirn zu sterben.</a:t>
            </a:r>
          </a:p>
          <a:p>
            <a:pPr marL="442913" lvl="0" indent="-442913" eaLnBrk="1" hangingPunct="1"/>
            <a:endParaRPr lang="de-DE" sz="2400" dirty="0">
              <a:ea typeface="Calibri" panose="020F0502020204030204" pitchFamily="34" charset="0"/>
            </a:endParaRPr>
          </a:p>
          <a:p>
            <a:pPr marL="442913" lvl="0" indent="-442913" eaLnBrk="1" hangingPunct="1"/>
            <a:r>
              <a:rPr lang="de-DE" sz="2400" dirty="0">
                <a:effectLst/>
                <a:ea typeface="Calibri" panose="020F0502020204030204" pitchFamily="34" charset="0"/>
              </a:rPr>
              <a:t>	Damit eine betroffene Person den Herz-Kreislaufstillstand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überlebt, muss daher sofort mit einer Reanimation begonnen werden.</a:t>
            </a:r>
          </a:p>
          <a:p>
            <a:pPr marL="442913" lvl="0" indent="-442913" eaLnBrk="1" hangingPunct="1"/>
            <a:endParaRPr lang="de-DE" sz="2400" dirty="0">
              <a:effectLst/>
              <a:ea typeface="Calibri" panose="020F0502020204030204" pitchFamily="34" charset="0"/>
            </a:endParaRPr>
          </a:p>
          <a:p>
            <a:pPr marL="442913" lvl="0" indent="-442913" eaLnBrk="1" hangingPunct="1"/>
            <a:r>
              <a:rPr lang="de-DE" sz="2400" dirty="0">
                <a:ea typeface="Calibri" panose="020F0502020204030204" pitchFamily="34" charset="0"/>
              </a:rPr>
              <a:t>	Wenn man auf den Rettungsdienst wartet, ist das Gehirn meist schon tot.</a:t>
            </a:r>
          </a:p>
          <a:p>
            <a:pPr marL="442913" lvl="0" indent="-442913" eaLnBrk="1" hangingPunct="1"/>
            <a:endParaRPr lang="de-DE" sz="2400" dirty="0">
              <a:ea typeface="Calibri" panose="020F0502020204030204" pitchFamily="34" charset="0"/>
            </a:endParaRPr>
          </a:p>
          <a:p>
            <a:pPr marL="442913" lvl="0" indent="-442913" eaLnBrk="1" hangingPunct="1"/>
            <a:r>
              <a:rPr lang="de-DE" sz="2400" dirty="0">
                <a:effectLst/>
                <a:ea typeface="Calibri" panose="020F0502020204030204" pitchFamily="34" charset="0"/>
              </a:rPr>
              <a:t>	Nur in </a:t>
            </a:r>
            <a:r>
              <a:rPr lang="de-DE" sz="2400" dirty="0">
                <a:ea typeface="Calibri" panose="020F0502020204030204" pitchFamily="34" charset="0"/>
              </a:rPr>
              <a:t>55</a:t>
            </a:r>
            <a:r>
              <a:rPr lang="de-DE" sz="2400" dirty="0">
                <a:effectLst/>
                <a:ea typeface="Calibri" panose="020F0502020204030204" pitchFamily="34" charset="0"/>
              </a:rPr>
              <a:t> % der Fälle helfen bisher Laien (Menschen ohne </a:t>
            </a:r>
            <a:br>
              <a:rPr lang="de-DE" sz="2400" dirty="0">
                <a:effectLst/>
                <a:ea typeface="Calibri" panose="020F0502020204030204" pitchFamily="34" charset="0"/>
              </a:rPr>
            </a:br>
            <a:r>
              <a:rPr lang="de-DE" sz="2400" dirty="0">
                <a:effectLst/>
                <a:ea typeface="Calibri" panose="020F0502020204030204" pitchFamily="34" charset="0"/>
              </a:rPr>
              <a:t>medizinische Ausbildung) in Deutschland (Laienreanimationsquote). </a:t>
            </a:r>
            <a:br>
              <a:rPr lang="de-DE" sz="2400" dirty="0">
                <a:effectLst/>
                <a:ea typeface="Calibri" panose="020F0502020204030204" pitchFamily="34" charset="0"/>
              </a:rPr>
            </a:br>
            <a:endParaRPr lang="de-DE" sz="2400" b="1" dirty="0"/>
          </a:p>
        </p:txBody>
      </p:sp>
      <p:pic>
        <p:nvPicPr>
          <p:cNvPr id="12" name="Grafik 11">
            <a:extLst>
              <a:ext uri="{FF2B5EF4-FFF2-40B4-BE49-F238E27FC236}">
                <a16:creationId xmlns:a16="http://schemas.microsoft.com/office/drawing/2014/main" id="{172204A4-8A9C-4519-75B7-E85B3AFE01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933" y="5775996"/>
            <a:ext cx="374430" cy="360000"/>
          </a:xfrm>
          <a:prstGeom prst="rect">
            <a:avLst/>
          </a:prstGeom>
        </p:spPr>
      </p:pic>
      <p:pic>
        <p:nvPicPr>
          <p:cNvPr id="8" name="Grafik 7" descr="Ein Bild, das Text, Lampe enthält.&#10;&#10;Automatisch generierte Beschreibung">
            <a:extLst>
              <a:ext uri="{FF2B5EF4-FFF2-40B4-BE49-F238E27FC236}">
                <a16:creationId xmlns:a16="http://schemas.microsoft.com/office/drawing/2014/main" id="{4AF08920-E6BE-F93D-D407-B2ACF2DEDA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9227" y="2785809"/>
            <a:ext cx="422752" cy="360000"/>
          </a:xfrm>
          <a:prstGeom prst="rect">
            <a:avLst/>
          </a:prstGeom>
        </p:spPr>
      </p:pic>
      <p:pic>
        <p:nvPicPr>
          <p:cNvPr id="15" name="Grafik 14">
            <a:extLst>
              <a:ext uri="{FF2B5EF4-FFF2-40B4-BE49-F238E27FC236}">
                <a16:creationId xmlns:a16="http://schemas.microsoft.com/office/drawing/2014/main" id="{E88768A0-FC66-C319-EB5D-B3A3125BD0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599" y="1338261"/>
            <a:ext cx="482009" cy="360000"/>
          </a:xfrm>
          <a:prstGeom prst="rect">
            <a:avLst/>
          </a:prstGeom>
        </p:spPr>
      </p:pic>
      <p:pic>
        <p:nvPicPr>
          <p:cNvPr id="16" name="Grafik 15" descr="Ein Bild, das Text, Schild, Ende, draußen enthält.&#10;&#10;Automatisch generierte Beschreibung">
            <a:extLst>
              <a:ext uri="{FF2B5EF4-FFF2-40B4-BE49-F238E27FC236}">
                <a16:creationId xmlns:a16="http://schemas.microsoft.com/office/drawing/2014/main" id="{08912481-51A2-4DBC-581E-C4A7584D11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0603" y="3911154"/>
            <a:ext cx="360000" cy="360000"/>
          </a:xfrm>
          <a:prstGeom prst="rect">
            <a:avLst/>
          </a:prstGeom>
        </p:spPr>
      </p:pic>
      <p:pic>
        <p:nvPicPr>
          <p:cNvPr id="18" name="Grafik 17">
            <a:extLst>
              <a:ext uri="{FF2B5EF4-FFF2-40B4-BE49-F238E27FC236}">
                <a16:creationId xmlns:a16="http://schemas.microsoft.com/office/drawing/2014/main" id="{D83D3FE8-0B09-C11A-D7A2-8F9976E60A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49637" y="1818089"/>
            <a:ext cx="1350000" cy="1440000"/>
          </a:xfrm>
          <a:prstGeom prst="rect">
            <a:avLst/>
          </a:prstGeom>
        </p:spPr>
      </p:pic>
      <p:pic>
        <p:nvPicPr>
          <p:cNvPr id="3" name="Grafik 2">
            <a:extLst>
              <a:ext uri="{FF2B5EF4-FFF2-40B4-BE49-F238E27FC236}">
                <a16:creationId xmlns:a16="http://schemas.microsoft.com/office/drawing/2014/main" id="{B91CA678-3222-66DD-2F79-4B870B5206D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10812D69-EBB0-C91F-26B6-90CC5A06EF19}"/>
              </a:ext>
            </a:extLst>
          </p:cNvPr>
          <p:cNvSpPr txBox="1">
            <a:spLocks/>
          </p:cNvSpPr>
          <p:nvPr/>
        </p:nvSpPr>
        <p:spPr>
          <a:xfrm>
            <a:off x="838200" y="574942"/>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Daher ist schnelles Handeln angesagt !</a:t>
            </a:r>
          </a:p>
        </p:txBody>
      </p:sp>
      <p:pic>
        <p:nvPicPr>
          <p:cNvPr id="11" name="Grafik 10">
            <a:extLst>
              <a:ext uri="{FF2B5EF4-FFF2-40B4-BE49-F238E27FC236}">
                <a16:creationId xmlns:a16="http://schemas.microsoft.com/office/drawing/2014/main" id="{E88768A0-FC66-C319-EB5D-B3A3125BD0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0084" y="4933575"/>
            <a:ext cx="482009" cy="360000"/>
          </a:xfrm>
          <a:prstGeom prst="rect">
            <a:avLst/>
          </a:prstGeom>
        </p:spPr>
      </p:pic>
    </p:spTree>
    <p:extLst>
      <p:ext uri="{BB962C8B-B14F-4D97-AF65-F5344CB8AC3E}">
        <p14:creationId xmlns:p14="http://schemas.microsoft.com/office/powerpoint/2010/main" val="197995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2" name="Rectangle 4">
            <a:extLst>
              <a:ext uri="{FF2B5EF4-FFF2-40B4-BE49-F238E27FC236}">
                <a16:creationId xmlns:a16="http://schemas.microsoft.com/office/drawing/2014/main" id="{8B1DF5D9-6AD4-C587-8C03-81C240675820}"/>
              </a:ext>
            </a:extLst>
          </p:cNvPr>
          <p:cNvSpPr>
            <a:spLocks noChangeArrowheads="1"/>
          </p:cNvSpPr>
          <p:nvPr/>
        </p:nvSpPr>
        <p:spPr bwMode="auto">
          <a:xfrm>
            <a:off x="6883445" y="6274588"/>
            <a:ext cx="4806117" cy="657806"/>
          </a:xfrm>
          <a:prstGeom prst="rect">
            <a:avLst/>
          </a:prstGeom>
          <a:noFill/>
          <a:ln>
            <a:noFill/>
          </a:ln>
          <a:effectLst/>
        </p:spPr>
        <p:txBody>
          <a:bodyPr wrap="none" lIns="90611" tIns="45306" rIns="90611" bIns="45306">
            <a:spAutoFit/>
          </a:bodyPr>
          <a:lstStyle/>
          <a:p>
            <a:pPr>
              <a:buClr>
                <a:schemeClr val="tx2"/>
              </a:buClr>
              <a:defRPr/>
            </a:pPr>
            <a:r>
              <a:rPr lang="de-DE" sz="800" i="1" dirty="0">
                <a:latin typeface="+mn-lt"/>
              </a:rPr>
              <a:t>Nach: </a:t>
            </a:r>
            <a:r>
              <a:rPr lang="de-DE" sz="800" i="1" dirty="0"/>
              <a:t>Perceptions </a:t>
            </a:r>
            <a:r>
              <a:rPr lang="de-DE" sz="800" i="1" dirty="0" err="1"/>
              <a:t>of</a:t>
            </a:r>
            <a:r>
              <a:rPr lang="de-DE" sz="800" i="1" dirty="0"/>
              <a:t> </a:t>
            </a:r>
            <a:r>
              <a:rPr lang="de-DE" sz="800" i="1" dirty="0" err="1"/>
              <a:t>collapse</a:t>
            </a:r>
            <a:r>
              <a:rPr lang="de-DE" sz="800" i="1" dirty="0"/>
              <a:t> and </a:t>
            </a:r>
            <a:r>
              <a:rPr lang="de-DE" sz="800" i="1" dirty="0" err="1"/>
              <a:t>assessment</a:t>
            </a:r>
            <a:r>
              <a:rPr lang="de-DE" sz="800" i="1" dirty="0"/>
              <a:t> </a:t>
            </a:r>
            <a:r>
              <a:rPr lang="de-DE" sz="800" i="1" dirty="0" err="1"/>
              <a:t>of</a:t>
            </a:r>
            <a:r>
              <a:rPr lang="de-DE" sz="800" i="1" dirty="0"/>
              <a:t> </a:t>
            </a:r>
            <a:r>
              <a:rPr lang="de-DE" sz="800" i="1" dirty="0" err="1"/>
              <a:t>cardiac</a:t>
            </a:r>
            <a:r>
              <a:rPr lang="de-DE" sz="800" i="1" dirty="0"/>
              <a:t> </a:t>
            </a:r>
            <a:r>
              <a:rPr lang="de-DE" sz="800" i="1" dirty="0" err="1"/>
              <a:t>arrest</a:t>
            </a:r>
            <a:r>
              <a:rPr lang="de-DE" sz="800" i="1" dirty="0"/>
              <a:t> </a:t>
            </a:r>
            <a:r>
              <a:rPr lang="de-DE" sz="800" i="1" dirty="0" err="1"/>
              <a:t>by</a:t>
            </a:r>
            <a:r>
              <a:rPr lang="de-DE" sz="800" i="1" dirty="0"/>
              <a:t> </a:t>
            </a:r>
            <a:r>
              <a:rPr lang="de-DE" sz="800" i="1" dirty="0" err="1"/>
              <a:t>bystanders</a:t>
            </a:r>
            <a:r>
              <a:rPr lang="de-DE" sz="800" i="1" dirty="0"/>
              <a:t> </a:t>
            </a:r>
            <a:r>
              <a:rPr lang="de-DE" sz="800" i="1" dirty="0" err="1"/>
              <a:t>of</a:t>
            </a:r>
            <a:r>
              <a:rPr lang="de-DE" sz="800" i="1" dirty="0"/>
              <a:t> out-</a:t>
            </a:r>
            <a:r>
              <a:rPr lang="de-DE" sz="800" i="1" dirty="0" err="1"/>
              <a:t>of</a:t>
            </a:r>
            <a:r>
              <a:rPr lang="de-DE" sz="800" i="1" dirty="0"/>
              <a:t>-hospital </a:t>
            </a:r>
            <a:r>
              <a:rPr lang="de-DE" sz="800" i="1" dirty="0" err="1"/>
              <a:t>cardiac</a:t>
            </a:r>
            <a:r>
              <a:rPr lang="de-DE" sz="800" i="1" dirty="0"/>
              <a:t> </a:t>
            </a:r>
            <a:r>
              <a:rPr lang="de-DE" sz="800" i="1" dirty="0" err="1"/>
              <a:t>arrest</a:t>
            </a:r>
            <a:r>
              <a:rPr lang="de-DE" sz="800" i="1" dirty="0"/>
              <a:t>; </a:t>
            </a:r>
          </a:p>
          <a:p>
            <a:pPr>
              <a:buClr>
                <a:schemeClr val="tx2"/>
              </a:buClr>
              <a:defRPr/>
            </a:pPr>
            <a:r>
              <a:rPr lang="de-DE" sz="800" i="1" dirty="0"/>
              <a:t>Jan Breckwoldt</a:t>
            </a:r>
            <a:r>
              <a:rPr lang="de-DE" sz="800" i="1" baseline="30000" dirty="0"/>
              <a:t> </a:t>
            </a:r>
            <a:r>
              <a:rPr lang="de-DE" sz="800" i="1" dirty="0"/>
              <a:t>, Sebastian Schloesser, Hans-Richard Arntz; 2009 </a:t>
            </a:r>
          </a:p>
          <a:p>
            <a:pPr>
              <a:spcBef>
                <a:spcPct val="20000"/>
              </a:spcBef>
              <a:buClr>
                <a:schemeClr val="tx2"/>
              </a:buClr>
              <a:defRPr/>
            </a:pPr>
            <a:r>
              <a:rPr lang="de-DE" sz="800" b="1" dirty="0"/>
              <a:t> </a:t>
            </a:r>
          </a:p>
          <a:p>
            <a:pPr>
              <a:spcBef>
                <a:spcPct val="20000"/>
              </a:spcBef>
              <a:buClr>
                <a:schemeClr val="tx2"/>
              </a:buClr>
              <a:defRPr/>
            </a:pPr>
            <a:endParaRPr lang="de-DE" sz="800" i="1" dirty="0">
              <a:latin typeface="+mn-lt"/>
            </a:endParaRPr>
          </a:p>
        </p:txBody>
      </p:sp>
      <p:sp>
        <p:nvSpPr>
          <p:cNvPr id="15" name="Rechteck 14">
            <a:extLst>
              <a:ext uri="{FF2B5EF4-FFF2-40B4-BE49-F238E27FC236}">
                <a16:creationId xmlns:a16="http://schemas.microsoft.com/office/drawing/2014/main" id="{40C6F6B8-7620-422C-FA26-32139E46D992}"/>
              </a:ext>
            </a:extLst>
          </p:cNvPr>
          <p:cNvSpPr/>
          <p:nvPr/>
        </p:nvSpPr>
        <p:spPr bwMode="auto">
          <a:xfrm>
            <a:off x="6994548" y="5417185"/>
            <a:ext cx="3116262" cy="776099"/>
          </a:xfrm>
          <a:prstGeom prst="rect">
            <a:avLst/>
          </a:prstGeom>
          <a:solidFill>
            <a:srgbClr val="00B050"/>
          </a:solidFill>
          <a:ln>
            <a:noFill/>
          </a:ln>
          <a:effectLst/>
        </p:spPr>
        <p:txBody>
          <a:bodyPr lIns="90611" tIns="45306" rIns="90611" bIns="45306"/>
          <a:lstStyle/>
          <a:p>
            <a:pPr algn="ctr">
              <a:spcBef>
                <a:spcPct val="20000"/>
              </a:spcBef>
              <a:buClr>
                <a:schemeClr val="tx2"/>
              </a:buClr>
              <a:defRPr/>
            </a:pPr>
            <a:r>
              <a:rPr lang="de-DE" sz="2000" dirty="0"/>
              <a:t>professionelle Reanimation durch Rettungsdienst</a:t>
            </a:r>
          </a:p>
        </p:txBody>
      </p:sp>
      <p:sp>
        <p:nvSpPr>
          <p:cNvPr id="16" name="Pfeil nach oben 6">
            <a:extLst>
              <a:ext uri="{FF2B5EF4-FFF2-40B4-BE49-F238E27FC236}">
                <a16:creationId xmlns:a16="http://schemas.microsoft.com/office/drawing/2014/main" id="{EE342879-89E6-5F7C-CB60-23B0FE7096B8}"/>
              </a:ext>
            </a:extLst>
          </p:cNvPr>
          <p:cNvSpPr>
            <a:spLocks noChangeArrowheads="1"/>
          </p:cNvSpPr>
          <p:nvPr/>
        </p:nvSpPr>
        <p:spPr bwMode="auto">
          <a:xfrm>
            <a:off x="8315810" y="4802727"/>
            <a:ext cx="473738" cy="621476"/>
          </a:xfrm>
          <a:prstGeom prst="upArrow">
            <a:avLst>
              <a:gd name="adj1" fmla="val 50000"/>
              <a:gd name="adj2" fmla="val 49999"/>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endParaRPr lang="de-DE" altLang="de-DE">
              <a:latin typeface="Arial Narrow" pitchFamily="34" charset="0"/>
              <a:ea typeface="ＭＳ Ｐゴシック" pitchFamily="34" charset="-128"/>
              <a:cs typeface="Arial" pitchFamily="34" charset="0"/>
            </a:endParaRPr>
          </a:p>
        </p:txBody>
      </p:sp>
      <p:sp>
        <p:nvSpPr>
          <p:cNvPr id="18" name="Textfeld 17">
            <a:extLst>
              <a:ext uri="{FF2B5EF4-FFF2-40B4-BE49-F238E27FC236}">
                <a16:creationId xmlns:a16="http://schemas.microsoft.com/office/drawing/2014/main" id="{B5955875-5DD5-FD5A-D984-8BEC6751B777}"/>
              </a:ext>
            </a:extLst>
          </p:cNvPr>
          <p:cNvSpPr txBox="1"/>
          <p:nvPr/>
        </p:nvSpPr>
        <p:spPr>
          <a:xfrm>
            <a:off x="1289426" y="1559471"/>
            <a:ext cx="9961939" cy="1384995"/>
          </a:xfrm>
          <a:prstGeom prst="rect">
            <a:avLst/>
          </a:prstGeom>
          <a:noFill/>
        </p:spPr>
        <p:txBody>
          <a:bodyPr wrap="square">
            <a:spAutoFit/>
          </a:bodyPr>
          <a:lstStyle/>
          <a:p>
            <a:pPr marL="442913" indent="-442913"/>
            <a:r>
              <a:rPr lang="de-DE" sz="2000" dirty="0"/>
              <a:t>	</a:t>
            </a:r>
            <a:r>
              <a:rPr lang="de-DE" sz="2400" dirty="0"/>
              <a:t>Der Rettungsdienst trifft im Mittel nach 9 Minuten ein.</a:t>
            </a:r>
          </a:p>
          <a:p>
            <a:pPr marL="442913" indent="-442913"/>
            <a:r>
              <a:rPr lang="de-DE" sz="1600" dirty="0"/>
              <a:t>	</a:t>
            </a:r>
          </a:p>
          <a:p>
            <a:pPr marL="442913" indent="-442913"/>
            <a:r>
              <a:rPr lang="de-DE" sz="2400" dirty="0"/>
              <a:t>	Das Gehirn beginnt nach 3 bis 5 Minuten zu sterben.</a:t>
            </a:r>
          </a:p>
          <a:p>
            <a:pPr marL="442913" lvl="0" indent="-442913" eaLnBrk="1" hangingPunct="1"/>
            <a:r>
              <a:rPr lang="de-DE" sz="2000" dirty="0">
                <a:effectLst/>
                <a:ea typeface="Calibri" panose="020F0502020204030204" pitchFamily="34" charset="0"/>
              </a:rPr>
              <a:t>	</a:t>
            </a:r>
            <a:endParaRPr lang="de-DE" sz="2000" b="1" dirty="0"/>
          </a:p>
        </p:txBody>
      </p:sp>
      <p:sp>
        <p:nvSpPr>
          <p:cNvPr id="20" name="Pfeil nach oben 10">
            <a:extLst>
              <a:ext uri="{FF2B5EF4-FFF2-40B4-BE49-F238E27FC236}">
                <a16:creationId xmlns:a16="http://schemas.microsoft.com/office/drawing/2014/main" id="{CC70E128-37DA-CDB0-ADE5-B49C65A52ABE}"/>
              </a:ext>
            </a:extLst>
          </p:cNvPr>
          <p:cNvSpPr>
            <a:spLocks noChangeArrowheads="1"/>
          </p:cNvSpPr>
          <p:nvPr/>
        </p:nvSpPr>
        <p:spPr bwMode="auto">
          <a:xfrm>
            <a:off x="1672597" y="4817849"/>
            <a:ext cx="417460" cy="792162"/>
          </a:xfrm>
          <a:prstGeom prst="upArrow">
            <a:avLst>
              <a:gd name="adj1" fmla="val 50000"/>
              <a:gd name="adj2" fmla="val 5018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endParaRPr lang="de-DE" altLang="de-DE">
              <a:solidFill>
                <a:schemeClr val="tx2"/>
              </a:solidFill>
              <a:latin typeface="Arial Narrow" pitchFamily="34" charset="0"/>
              <a:ea typeface="ＭＳ Ｐゴシック" pitchFamily="34" charset="-128"/>
              <a:cs typeface="Arial" pitchFamily="34" charset="0"/>
            </a:endParaRPr>
          </a:p>
        </p:txBody>
      </p:sp>
      <p:pic>
        <p:nvPicPr>
          <p:cNvPr id="21" name="Grafik 20" descr="Ein Bild, das Text, Lampe enthält.&#10;&#10;Automatisch generierte Beschreibung">
            <a:extLst>
              <a:ext uri="{FF2B5EF4-FFF2-40B4-BE49-F238E27FC236}">
                <a16:creationId xmlns:a16="http://schemas.microsoft.com/office/drawing/2014/main" id="{14D5A5BD-3057-7217-70B5-8A8BEDCDC3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0635" y="2251968"/>
            <a:ext cx="422753" cy="360000"/>
          </a:xfrm>
          <a:prstGeom prst="rect">
            <a:avLst/>
          </a:prstGeom>
        </p:spPr>
      </p:pic>
      <p:pic>
        <p:nvPicPr>
          <p:cNvPr id="22" name="Grafik 21">
            <a:extLst>
              <a:ext uri="{FF2B5EF4-FFF2-40B4-BE49-F238E27FC236}">
                <a16:creationId xmlns:a16="http://schemas.microsoft.com/office/drawing/2014/main" id="{3AB88905-059E-90C6-2F4D-503EB840F3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059" y="1627313"/>
            <a:ext cx="482010" cy="360000"/>
          </a:xfrm>
          <a:prstGeom prst="rect">
            <a:avLst/>
          </a:prstGeom>
        </p:spPr>
      </p:pic>
      <p:pic>
        <p:nvPicPr>
          <p:cNvPr id="3" name="Grafik 2">
            <a:extLst>
              <a:ext uri="{FF2B5EF4-FFF2-40B4-BE49-F238E27FC236}">
                <a16:creationId xmlns:a16="http://schemas.microsoft.com/office/drawing/2014/main" id="{4442AEC3-2661-AF60-9965-38F8885E521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F2A77099-EFD5-1044-6A2F-14FBB635F455}"/>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Das Zeitfenster verdeutlicht die Dringlichkeit</a:t>
            </a:r>
          </a:p>
        </p:txBody>
      </p:sp>
      <p:sp>
        <p:nvSpPr>
          <p:cNvPr id="11" name="Pfeil nach rechts 10">
            <a:extLst>
              <a:ext uri="{FF2B5EF4-FFF2-40B4-BE49-F238E27FC236}">
                <a16:creationId xmlns:a16="http://schemas.microsoft.com/office/drawing/2014/main" id="{6B7FDD56-DB3C-7719-CC14-EEB442819107}"/>
              </a:ext>
            </a:extLst>
          </p:cNvPr>
          <p:cNvSpPr/>
          <p:nvPr/>
        </p:nvSpPr>
        <p:spPr>
          <a:xfrm>
            <a:off x="1831422" y="4464173"/>
            <a:ext cx="7872542" cy="33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48EF90EB-4E21-7006-5425-8AC2616A5431}"/>
              </a:ext>
            </a:extLst>
          </p:cNvPr>
          <p:cNvSpPr txBox="1"/>
          <p:nvPr/>
        </p:nvSpPr>
        <p:spPr>
          <a:xfrm>
            <a:off x="1981457" y="4795115"/>
            <a:ext cx="7744886" cy="338554"/>
          </a:xfrm>
          <a:prstGeom prst="rect">
            <a:avLst/>
          </a:prstGeom>
          <a:noFill/>
        </p:spPr>
        <p:txBody>
          <a:bodyPr wrap="square" rtlCol="0">
            <a:spAutoFit/>
          </a:bodyPr>
          <a:lstStyle/>
          <a:p>
            <a:r>
              <a:rPr lang="de-DE" sz="1600" dirty="0"/>
              <a:t> 1 min		                         5 min		         	   	            10 min</a:t>
            </a:r>
          </a:p>
        </p:txBody>
      </p:sp>
      <p:sp>
        <p:nvSpPr>
          <p:cNvPr id="14" name="Rechteck 13">
            <a:extLst>
              <a:ext uri="{FF2B5EF4-FFF2-40B4-BE49-F238E27FC236}">
                <a16:creationId xmlns:a16="http://schemas.microsoft.com/office/drawing/2014/main" id="{C649F918-E4A2-6696-09ED-3FDE7942CCF4}"/>
              </a:ext>
            </a:extLst>
          </p:cNvPr>
          <p:cNvSpPr/>
          <p:nvPr/>
        </p:nvSpPr>
        <p:spPr>
          <a:xfrm>
            <a:off x="1831421" y="3109630"/>
            <a:ext cx="7717823" cy="13500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31" name="Freihandform 30">
            <a:extLst>
              <a:ext uri="{FF2B5EF4-FFF2-40B4-BE49-F238E27FC236}">
                <a16:creationId xmlns:a16="http://schemas.microsoft.com/office/drawing/2014/main" id="{712F7079-6234-07F8-45D0-A006577648FB}"/>
              </a:ext>
            </a:extLst>
          </p:cNvPr>
          <p:cNvSpPr/>
          <p:nvPr/>
        </p:nvSpPr>
        <p:spPr>
          <a:xfrm>
            <a:off x="1854763" y="3142412"/>
            <a:ext cx="7431741" cy="1300827"/>
          </a:xfrm>
          <a:custGeom>
            <a:avLst/>
            <a:gdLst>
              <a:gd name="connsiteX0" fmla="*/ 0 w 4904509"/>
              <a:gd name="connsiteY0" fmla="*/ 0 h 1080654"/>
              <a:gd name="connsiteX1" fmla="*/ 2042556 w 4904509"/>
              <a:gd name="connsiteY1" fmla="*/ 439387 h 1080654"/>
              <a:gd name="connsiteX2" fmla="*/ 2980706 w 4904509"/>
              <a:gd name="connsiteY2" fmla="*/ 866899 h 1080654"/>
              <a:gd name="connsiteX3" fmla="*/ 4904509 w 4904509"/>
              <a:gd name="connsiteY3" fmla="*/ 1080654 h 1080654"/>
              <a:gd name="connsiteX4" fmla="*/ 4904509 w 4904509"/>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509" h="1080654">
                <a:moveTo>
                  <a:pt x="0" y="0"/>
                </a:moveTo>
                <a:cubicBezTo>
                  <a:pt x="772886" y="147452"/>
                  <a:pt x="1545772" y="294904"/>
                  <a:pt x="2042556" y="439387"/>
                </a:cubicBezTo>
                <a:cubicBezTo>
                  <a:pt x="2539340" y="583870"/>
                  <a:pt x="2503714" y="760021"/>
                  <a:pt x="2980706" y="866899"/>
                </a:cubicBezTo>
                <a:cubicBezTo>
                  <a:pt x="3457698" y="973777"/>
                  <a:pt x="4904509" y="1080654"/>
                  <a:pt x="4904509" y="1080654"/>
                </a:cubicBezTo>
                <a:lnTo>
                  <a:pt x="4904509" y="1080654"/>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19" name="Rechteck 9">
            <a:extLst>
              <a:ext uri="{FF2B5EF4-FFF2-40B4-BE49-F238E27FC236}">
                <a16:creationId xmlns:a16="http://schemas.microsoft.com/office/drawing/2014/main" id="{06111BDE-C165-2468-EDE8-AB5692492A62}"/>
              </a:ext>
            </a:extLst>
          </p:cNvPr>
          <p:cNvSpPr>
            <a:spLocks noChangeArrowheads="1"/>
          </p:cNvSpPr>
          <p:nvPr/>
        </p:nvSpPr>
        <p:spPr bwMode="auto">
          <a:xfrm>
            <a:off x="1363388" y="5411866"/>
            <a:ext cx="1063987" cy="44830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gn="ctr">
              <a:lnSpc>
                <a:spcPct val="100000"/>
              </a:lnSpc>
              <a:spcBef>
                <a:spcPct val="20000"/>
              </a:spcBef>
              <a:buClr>
                <a:schemeClr val="tx2"/>
              </a:buClr>
            </a:pPr>
            <a:r>
              <a:rPr lang="de-DE" altLang="de-DE" dirty="0">
                <a:latin typeface="+mn-lt"/>
                <a:ea typeface="ＭＳ Ｐゴシック" pitchFamily="34" charset="-128"/>
                <a:cs typeface="Arial" pitchFamily="34" charset="0"/>
              </a:rPr>
              <a:t>Kollaps</a:t>
            </a:r>
          </a:p>
        </p:txBody>
      </p:sp>
      <p:sp>
        <p:nvSpPr>
          <p:cNvPr id="10" name="Textfeld 9">
            <a:extLst>
              <a:ext uri="{FF2B5EF4-FFF2-40B4-BE49-F238E27FC236}">
                <a16:creationId xmlns:a16="http://schemas.microsoft.com/office/drawing/2014/main" id="{373F4282-0BBC-5E1F-ACF3-506B268BE038}"/>
              </a:ext>
            </a:extLst>
          </p:cNvPr>
          <p:cNvSpPr txBox="1"/>
          <p:nvPr/>
        </p:nvSpPr>
        <p:spPr bwMode="auto">
          <a:xfrm>
            <a:off x="5257388" y="3207106"/>
            <a:ext cx="3889375" cy="400110"/>
          </a:xfrm>
          <a:prstGeom prst="rect">
            <a:avLst/>
          </a:prstGeom>
          <a:noFill/>
        </p:spPr>
        <p:txBody>
          <a:bodyPr>
            <a:spAutoFit/>
          </a:bodyPr>
          <a:lstStyle/>
          <a:p>
            <a:pPr>
              <a:spcBef>
                <a:spcPct val="20000"/>
              </a:spcBef>
              <a:buClr>
                <a:schemeClr val="tx2"/>
              </a:buClr>
              <a:defRPr/>
            </a:pPr>
            <a:r>
              <a:rPr lang="de-DE" sz="2000" b="1" dirty="0">
                <a:solidFill>
                  <a:schemeClr val="bg1">
                    <a:lumMod val="50000"/>
                  </a:schemeClr>
                </a:solidFill>
                <a:latin typeface="+mj-lt"/>
              </a:rPr>
              <a:t>Beginn irreversibler Hirnschädigung</a:t>
            </a:r>
          </a:p>
        </p:txBody>
      </p:sp>
      <p:sp>
        <p:nvSpPr>
          <p:cNvPr id="33" name="Textfeld 32">
            <a:extLst>
              <a:ext uri="{FF2B5EF4-FFF2-40B4-BE49-F238E27FC236}">
                <a16:creationId xmlns:a16="http://schemas.microsoft.com/office/drawing/2014/main" id="{E445F29F-5456-D01E-3400-76FD93C02D6A}"/>
              </a:ext>
            </a:extLst>
          </p:cNvPr>
          <p:cNvSpPr txBox="1"/>
          <p:nvPr/>
        </p:nvSpPr>
        <p:spPr bwMode="auto">
          <a:xfrm>
            <a:off x="1907640" y="3915802"/>
            <a:ext cx="6602515" cy="400110"/>
          </a:xfrm>
          <a:prstGeom prst="rect">
            <a:avLst/>
          </a:prstGeom>
          <a:noFill/>
          <a:ln>
            <a:solidFill>
              <a:srgbClr val="E30613"/>
            </a:solidFill>
          </a:ln>
        </p:spPr>
        <p:txBody>
          <a:bodyPr wrap="square">
            <a:spAutoFit/>
          </a:bodyPr>
          <a:lstStyle/>
          <a:p>
            <a:pPr>
              <a:spcBef>
                <a:spcPct val="20000"/>
              </a:spcBef>
              <a:buClr>
                <a:schemeClr val="tx2"/>
              </a:buClr>
              <a:defRPr/>
            </a:pPr>
            <a:r>
              <a:rPr lang="de-DE" sz="2000" b="1" dirty="0">
                <a:solidFill>
                  <a:srgbClr val="E4322B"/>
                </a:solidFill>
                <a:latin typeface="+mj-lt"/>
              </a:rPr>
              <a:t>Zeitfenster für Reanimation </a:t>
            </a:r>
          </a:p>
        </p:txBody>
      </p:sp>
      <p:sp>
        <p:nvSpPr>
          <p:cNvPr id="2" name="Textfeld 2">
            <a:extLst>
              <a:ext uri="{FF2B5EF4-FFF2-40B4-BE49-F238E27FC236}">
                <a16:creationId xmlns:a16="http://schemas.microsoft.com/office/drawing/2014/main" id="{13B6E944-B3D8-46F1-AEDE-B33298C6B9FC}"/>
              </a:ext>
            </a:extLst>
          </p:cNvPr>
          <p:cNvSpPr txBox="1">
            <a:spLocks noChangeArrowheads="1"/>
          </p:cNvSpPr>
          <p:nvPr/>
        </p:nvSpPr>
        <p:spPr bwMode="auto">
          <a:xfrm rot="-5400000">
            <a:off x="365447" y="4006248"/>
            <a:ext cx="232121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r>
              <a:rPr lang="de-DE" altLang="de-DE" sz="1300" dirty="0">
                <a:latin typeface="+mn-lt"/>
                <a:ea typeface="ＭＳ Ｐゴシック" pitchFamily="34" charset="-128"/>
                <a:cs typeface="Arial" pitchFamily="34" charset="0"/>
              </a:rPr>
              <a:t>Toleranz des Sauerstoffmangels</a:t>
            </a:r>
          </a:p>
        </p:txBody>
      </p:sp>
    </p:spTree>
    <p:extLst>
      <p:ext uri="{BB962C8B-B14F-4D97-AF65-F5344CB8AC3E}">
        <p14:creationId xmlns:p14="http://schemas.microsoft.com/office/powerpoint/2010/main" val="23006331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2277</Words>
  <Application>Microsoft Macintosh PowerPoint</Application>
  <PresentationFormat>Breitbild</PresentationFormat>
  <Paragraphs>342</Paragraphs>
  <Slides>35</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Apple Color Emoji</vt:lpstr>
      <vt:lpstr>Arial</vt:lpstr>
      <vt:lpstr>Arial Narrow</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Britta Brock</dc:creator>
  <cp:lastModifiedBy>Britta Brock</cp:lastModifiedBy>
  <cp:revision>153</cp:revision>
  <dcterms:created xsi:type="dcterms:W3CDTF">2021-02-02T10:44:27Z</dcterms:created>
  <dcterms:modified xsi:type="dcterms:W3CDTF">2026-02-03T10:58:51Z</dcterms:modified>
</cp:coreProperties>
</file>